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oppins"/>
      <p:regular r:id="rId23"/>
      <p:bold r:id="rId24"/>
      <p:italic r:id="rId25"/>
      <p:boldItalic r:id="rId26"/>
    </p:embeddedFont>
    <p:embeddedFont>
      <p:font typeface="PT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PTSans-bold.fntdata"/><Relationship Id="rId27"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TSans-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PT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ckdata.or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dit.com/r/personalfinance" TargetMode="External"/><Relationship Id="rId3" Type="http://schemas.openxmlformats.org/officeDocument/2006/relationships/hyperlink" Target="https://reddit.com/r/financialindependence" TargetMode="External"/><Relationship Id="rId4" Type="http://schemas.openxmlformats.org/officeDocument/2006/relationships/hyperlink" Target="https://www.google.com/search?q=fear+index&amp;oq=what+does+CBOE+Volatility+Index+tell+us&amp;gs_lcrp=EgZjaHJvbWUyBggAEEUYOdIBCDI2MzRqMGo0qAIAsAIB&amp;sourceid=chrome&amp;ie=UTF-8&amp;mstk=AUtExfDV6JXRgPe42gMEgup5Ba4DWEru1AcT9cQnpdGPDNBp3dP4Ahnc7KeGLWJpgECfiIEZt_IqiwKZbnP5D02LM3B4ugkmt1jiseGq87UWPJ4lRa9wT_rqt0yYN7dIRGKXptg&amp;csui=3&amp;ved=2ahUKEwi-_9DK_p2RAxW5FlkFHYv2HE0QgK4QegQIARAB" TargetMode="External"/><Relationship Id="rId5" Type="http://schemas.openxmlformats.org/officeDocument/2006/relationships/hyperlink" Target="http://stockdata.or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Everyone</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Team Name: Sentiment-Driven Market Volatility. </a:t>
            </a:r>
            <a:r>
              <a:rPr lang="en" sz="1300">
                <a:solidFill>
                  <a:schemeClr val="dk1"/>
                </a:solidFill>
              </a:rPr>
              <a:t>Read project title. Each team member should introduce themselves in order of what is on the screen - name, major</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c7bc4b4b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c7bc4b4b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A41"/>
                </a:solidFill>
                <a:latin typeface="Poppins"/>
                <a:ea typeface="Poppins"/>
                <a:cs typeface="Poppins"/>
                <a:sym typeface="Poppins"/>
              </a:rPr>
              <a:t>Manit</a:t>
            </a:r>
            <a:endParaRPr b="1" sz="1200">
              <a:solidFill>
                <a:srgbClr val="202A41"/>
              </a:solidFill>
              <a:latin typeface="Poppins"/>
              <a:ea typeface="Poppins"/>
              <a:cs typeface="Poppins"/>
              <a:sym typeface="Poppins"/>
            </a:endParaRPr>
          </a:p>
          <a:p>
            <a:pPr indent="0" lvl="0" marL="0" rtl="0" algn="l">
              <a:spcBef>
                <a:spcPts val="1000"/>
              </a:spcBef>
              <a:spcAft>
                <a:spcPts val="0"/>
              </a:spcAft>
              <a:buNone/>
            </a:pPr>
            <a:r>
              <a:rPr lang="en" sz="1200">
                <a:solidFill>
                  <a:srgbClr val="202A41"/>
                </a:solidFill>
                <a:latin typeface="Poppins"/>
                <a:ea typeface="Poppins"/>
                <a:cs typeface="Poppins"/>
                <a:sym typeface="Poppins"/>
              </a:rPr>
              <a:t>It is infeasible to process our data on local devices because of its immense size. It would be too computationally great. </a:t>
            </a:r>
            <a:endParaRPr sz="1200">
              <a:solidFill>
                <a:srgbClr val="202A41"/>
              </a:solidFill>
              <a:latin typeface="Poppins"/>
              <a:ea typeface="Poppins"/>
              <a:cs typeface="Poppins"/>
              <a:sym typeface="Poppins"/>
            </a:endParaRPr>
          </a:p>
          <a:p>
            <a:pPr indent="0" lvl="0" marL="0" rtl="0" algn="l">
              <a:spcBef>
                <a:spcPts val="1000"/>
              </a:spcBef>
              <a:spcAft>
                <a:spcPts val="0"/>
              </a:spcAft>
              <a:buNone/>
            </a:pPr>
            <a:r>
              <a:rPr lang="en" sz="1200">
                <a:solidFill>
                  <a:srgbClr val="202A41"/>
                </a:solidFill>
                <a:latin typeface="Poppins"/>
                <a:ea typeface="Poppins"/>
                <a:cs typeface="Poppins"/>
                <a:sym typeface="Poppins"/>
              </a:rPr>
              <a:t>Being a supercomputer, it has much more processing power than any of the other devices or tools that our group has access to. To handle such a large dataset, ICDS is exactly what we need. It also has more efficient resource utilization, since CPU, memory and storage needs can be dynamically shared amongst multiple nodes. Parallel processing also helps with efficiency. </a:t>
            </a:r>
            <a:endParaRPr sz="1200">
              <a:solidFill>
                <a:srgbClr val="202A41"/>
              </a:solidFill>
              <a:latin typeface="Poppins"/>
              <a:ea typeface="Poppins"/>
              <a:cs typeface="Poppins"/>
              <a:sym typeface="Poppins"/>
            </a:endParaRPr>
          </a:p>
          <a:p>
            <a:pPr indent="0" lvl="0" marL="0" rtl="0" algn="l">
              <a:spcBef>
                <a:spcPts val="1000"/>
              </a:spcBef>
              <a:spcAft>
                <a:spcPts val="0"/>
              </a:spcAft>
              <a:buNone/>
            </a:pPr>
            <a:r>
              <a:rPr lang="en" sz="1200">
                <a:solidFill>
                  <a:srgbClr val="202A41"/>
                </a:solidFill>
                <a:latin typeface="Poppins"/>
                <a:ea typeface="Poppins"/>
                <a:cs typeface="Poppins"/>
                <a:sym typeface="Poppins"/>
              </a:rPr>
              <a:t>In our research motivation section, we mentioned scalability, and ICDS helps with that too. As our dataset grows, we can elicit the help of more nodes to ensure that it doesn’t take significantly more time to run. </a:t>
            </a:r>
            <a:endParaRPr sz="1200">
              <a:solidFill>
                <a:srgbClr val="202A41"/>
              </a:solidFill>
              <a:latin typeface="Poppins"/>
              <a:ea typeface="Poppins"/>
              <a:cs typeface="Poppins"/>
              <a:sym typeface="Poppins"/>
            </a:endParaRPr>
          </a:p>
          <a:p>
            <a:pPr indent="0" lvl="0" marL="0" rtl="0" algn="l">
              <a:spcBef>
                <a:spcPts val="1000"/>
              </a:spcBef>
              <a:spcAft>
                <a:spcPts val="1000"/>
              </a:spcAft>
              <a:buNone/>
            </a:pPr>
            <a:r>
              <a:rPr lang="en" sz="1200">
                <a:solidFill>
                  <a:srgbClr val="202A41"/>
                </a:solidFill>
                <a:latin typeface="Poppins"/>
                <a:ea typeface="Poppins"/>
                <a:cs typeface="Poppins"/>
                <a:sym typeface="Poppins"/>
              </a:rPr>
              <a:t>We upload scp command to upload code to the ICDS platform and sbatch to run in. There isn’t much more to it. </a:t>
            </a:r>
            <a:endParaRPr sz="1200">
              <a:solidFill>
                <a:srgbClr val="202A41"/>
              </a:solidFill>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c7bc4b4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ac7bc4b4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Dev and Aviral</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c7bc4b4b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c7bc4b4b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Dev</a:t>
            </a:r>
            <a:endParaRPr b="1">
              <a:solidFill>
                <a:schemeClr val="dk1"/>
              </a:solidFill>
            </a:endParaRPr>
          </a:p>
          <a:p>
            <a:pPr indent="0" lvl="0" marL="0" rtl="0" algn="l">
              <a:spcBef>
                <a:spcPts val="643"/>
              </a:spcBef>
              <a:spcAft>
                <a:spcPts val="0"/>
              </a:spcAft>
              <a:buNone/>
            </a:pPr>
            <a:r>
              <a:rPr lang="en" sz="1200">
                <a:solidFill>
                  <a:schemeClr val="dk1"/>
                </a:solidFill>
              </a:rPr>
              <a:t>There are many models that we have learned to use in this class and in other classes, so we had discussions about what we should apply to the problem that we chose. There were a few that we quickly ruled out, like linear</a:t>
            </a:r>
            <a:r>
              <a:rPr lang="en" sz="1200">
                <a:solidFill>
                  <a:schemeClr val="dk1"/>
                </a:solidFill>
              </a:rPr>
              <a:t> regression and multiple linear regression, because they would be too rudimentary for what we would try to do. Logistic regression was another one we chose not to use because it simple wouldn’t work for stocks. However, we did you it in the sentiment model. We did throw around the idea of XGBoost because it is robust and can handle large datasets well. That method is known to have high precision and accuracy and can capture complex relationships. However, ultimately, we chose to use time series because this approach was practically built to solve questions like the one we had - it identifies trends temporal trends and can be applied well to real-time data. </a:t>
            </a:r>
            <a:endParaRPr sz="1200">
              <a:solidFill>
                <a:schemeClr val="dk1"/>
              </a:solidFill>
            </a:endParaRPr>
          </a:p>
          <a:p>
            <a:pPr indent="0" lvl="0" marL="0" rtl="0" algn="l">
              <a:spcBef>
                <a:spcPts val="643"/>
              </a:spcBef>
              <a:spcAft>
                <a:spcPts val="0"/>
              </a:spcAft>
              <a:buNone/>
            </a:pPr>
            <a:r>
              <a:t/>
            </a:r>
            <a:endParaRPr sz="1200">
              <a:solidFill>
                <a:schemeClr val="dk1"/>
              </a:solidFill>
            </a:endParaRPr>
          </a:p>
          <a:p>
            <a:pPr indent="0" lvl="0" marL="0" rtl="0" algn="l">
              <a:spcBef>
                <a:spcPts val="643"/>
              </a:spcBef>
              <a:spcAft>
                <a:spcPts val="0"/>
              </a:spcAft>
              <a:buNone/>
            </a:pPr>
            <a:r>
              <a:t/>
            </a:r>
            <a:endParaRPr sz="1200">
              <a:solidFill>
                <a:schemeClr val="dk1"/>
              </a:solidFill>
            </a:endParaRPr>
          </a:p>
          <a:p>
            <a:pPr indent="0" lvl="0" marL="0" rtl="0" algn="l">
              <a:spcBef>
                <a:spcPts val="643"/>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c7bc4b4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c7bc4b4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Aviral</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Aviral</a:t>
            </a:r>
            <a:endParaRPr b="1">
              <a:solidFill>
                <a:schemeClr val="dk1"/>
              </a:solidFill>
            </a:endParaRPr>
          </a:p>
          <a:p>
            <a:pPr indent="0" lvl="0" marL="0" rtl="0" algn="l">
              <a:spcBef>
                <a:spcPts val="0"/>
              </a:spcBef>
              <a:spcAft>
                <a:spcPts val="0"/>
              </a:spcAft>
              <a:buNone/>
            </a:pPr>
            <a:r>
              <a:rPr lang="en"/>
              <a:t>1.vix vs date</a:t>
            </a:r>
            <a:endParaRPr/>
          </a:p>
          <a:p>
            <a:pPr indent="0" lvl="0" marL="0" rtl="0" algn="l">
              <a:spcBef>
                <a:spcPts val="0"/>
              </a:spcBef>
              <a:spcAft>
                <a:spcPts val="0"/>
              </a:spcAft>
              <a:buNone/>
            </a:pPr>
            <a:r>
              <a:rPr lang="en"/>
              <a:t>2. Actual vs predicted vix</a:t>
            </a:r>
            <a:endParaRPr/>
          </a:p>
          <a:p>
            <a:pPr indent="0" lvl="0" marL="0" rtl="0" algn="l">
              <a:spcBef>
                <a:spcPts val="0"/>
              </a:spcBef>
              <a:spcAft>
                <a:spcPts val="0"/>
              </a:spcAft>
              <a:buNone/>
            </a:pPr>
            <a:r>
              <a:rPr lang="en"/>
              <a:t>3. Sentiment score vs date</a:t>
            </a:r>
            <a:endParaRPr/>
          </a:p>
          <a:p>
            <a:pPr indent="0" lvl="0" marL="0" rtl="0" algn="l">
              <a:spcBef>
                <a:spcPts val="0"/>
              </a:spcBef>
              <a:spcAft>
                <a:spcPts val="0"/>
              </a:spcAft>
              <a:buNone/>
            </a:pPr>
            <a:r>
              <a:rPr lang="en"/>
              <a:t>4. Predicted_vix vs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Mae - 2.25</a:t>
            </a:r>
            <a:endParaRPr/>
          </a:p>
          <a:p>
            <a:pPr indent="0" lvl="0" marL="0" rtl="0" algn="l">
              <a:spcBef>
                <a:spcPts val="0"/>
              </a:spcBef>
              <a:spcAft>
                <a:spcPts val="0"/>
              </a:spcAft>
              <a:buNone/>
            </a:pPr>
            <a:r>
              <a:rPr lang="en"/>
              <a:t>RMSE-2.719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c7bc4b4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c7bc4b4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Yafi</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Yafi</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Darshan’s contribution: collecting data for </a:t>
            </a:r>
            <a:r>
              <a:rPr lang="en" u="sng">
                <a:solidFill>
                  <a:schemeClr val="hlink"/>
                </a:solidFill>
                <a:hlinkClick r:id="rId2"/>
              </a:rPr>
              <a:t>StockData.org</a:t>
            </a:r>
            <a:r>
              <a:rPr lang="en"/>
              <a:t> and NewsAPI, and then wrote code to process API data. He was in-charge of making the slides. </a:t>
            </a:r>
            <a:endParaRPr/>
          </a:p>
          <a:p>
            <a:pPr indent="0" lvl="0" marL="0" rtl="0" algn="l">
              <a:spcBef>
                <a:spcPts val="0"/>
              </a:spcBef>
              <a:spcAft>
                <a:spcPts val="0"/>
              </a:spcAft>
              <a:buNone/>
            </a:pPr>
            <a:r>
              <a:rPr lang="en"/>
              <a:t>Harsh’s </a:t>
            </a:r>
            <a:r>
              <a:rPr lang="en">
                <a:solidFill>
                  <a:schemeClr val="dk1"/>
                </a:solidFill>
              </a:rPr>
              <a:t>contribution</a:t>
            </a:r>
            <a:r>
              <a:rPr lang="en"/>
              <a:t>: writing the report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to our presentation. We hope that you found our project interesting.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ae57009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ae57009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Manit</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Harsh</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Harsh</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[largely from project proposal - consider rewriting]:</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Financial markets exhibit complex dynamics driven by both quantitative metrics and qualitative factors, like investor sentiment. Traditional volatility models like VIX rely primarily on options pricing and historical price movements, potentially missing sentiment-driven market shifts that emerge from news cycles and social discourse. Recent advances in natural language processing and big data analytics enable us to consider recognize sentiment signals, as we can process vast amounts of unstructured text data. With this capability, we can attempt to correlate these sentiment patterns with market volatility to potentially identify early indicators of market movements and develop more comprehensive volatility prediction models.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02c295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02c295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Harsh</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With this, we formally announce our research motivation. We want to develop a </a:t>
            </a:r>
            <a:r>
              <a:rPr lang="en" sz="1200">
                <a:solidFill>
                  <a:schemeClr val="dk1"/>
                </a:solidFill>
                <a:latin typeface="Poppins"/>
                <a:ea typeface="Poppins"/>
                <a:cs typeface="Poppins"/>
                <a:sym typeface="Poppins"/>
              </a:rPr>
              <a:t>scalable PySpark-based framework that processes large-scale text data from multiple sources to create a sentiment-driven volatility index. It would ideally correlate with market performance, in which case we would be able to predict short-term market fluctuations better than traditional volatility measures.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99c7694c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99c7694c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Darshan</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43"/>
              </a:spcBef>
              <a:spcAft>
                <a:spcPts val="0"/>
              </a:spcAft>
              <a:buNone/>
            </a:pPr>
            <a:r>
              <a:rPr b="1" lang="en" sz="1200">
                <a:solidFill>
                  <a:schemeClr val="dk1"/>
                </a:solidFill>
              </a:rPr>
              <a:t>Darshan</a:t>
            </a:r>
            <a:endParaRPr b="1" sz="1200">
              <a:solidFill>
                <a:schemeClr val="dk1"/>
              </a:solidFill>
            </a:endParaRPr>
          </a:p>
          <a:p>
            <a:pPr indent="0" lvl="0" marL="0" rtl="0" algn="l">
              <a:spcBef>
                <a:spcPts val="643"/>
              </a:spcBef>
              <a:spcAft>
                <a:spcPts val="0"/>
              </a:spcAft>
              <a:buNone/>
            </a:pPr>
            <a:r>
              <a:rPr lang="en" sz="1200">
                <a:solidFill>
                  <a:schemeClr val="dk1"/>
                </a:solidFill>
              </a:rPr>
              <a:t>We had a lot of trouble acquiring the data because using free API keys give us limited data. Even running it consistently for weeks, we struggled to acquire Gigabytes-worth of data. As a result, we turned to using already-existing datasets to make up the difference between what we had and our target. Ultimately, we ended up with 29.94 Gigabytes of data.  </a:t>
            </a:r>
            <a:endParaRPr sz="1200">
              <a:solidFill>
                <a:schemeClr val="dk1"/>
              </a:solidFill>
            </a:endParaRPr>
          </a:p>
          <a:p>
            <a:pPr indent="0" lvl="0" marL="0" rtl="0" algn="l">
              <a:spcBef>
                <a:spcPts val="643"/>
              </a:spcBef>
              <a:spcAft>
                <a:spcPts val="0"/>
              </a:spcAft>
              <a:buNone/>
            </a:pPr>
            <a:r>
              <a:rPr lang="en" sz="1200">
                <a:solidFill>
                  <a:schemeClr val="dk1"/>
                </a:solidFill>
              </a:rPr>
              <a:t>The first of these data sets is a Reddit dataset. It pulls</a:t>
            </a:r>
            <a:r>
              <a:rPr lang="en" sz="1200">
                <a:solidFill>
                  <a:schemeClr val="dk1"/>
                </a:solidFill>
              </a:rPr>
              <a:t> from 14 relevant subreddits, including r/wallstreetbets, r/</a:t>
            </a:r>
            <a:r>
              <a:rPr lang="en" sz="1200">
                <a:solidFill>
                  <a:schemeClr val="dk1"/>
                </a:solidFill>
                <a:uFill>
                  <a:noFill/>
                </a:uFill>
                <a:hlinkClick r:id="rId2">
                  <a:extLst>
                    <a:ext uri="{A12FA001-AC4F-418D-AE19-62706E023703}">
                      <ahyp:hlinkClr val="tx"/>
                    </a:ext>
                  </a:extLst>
                </a:hlinkClick>
              </a:rPr>
              <a:t>personalfinance</a:t>
            </a:r>
            <a:r>
              <a:rPr lang="en" sz="1200">
                <a:solidFill>
                  <a:schemeClr val="dk1"/>
                </a:solidFill>
              </a:rPr>
              <a:t>, and r/</a:t>
            </a:r>
            <a:r>
              <a:rPr lang="en" sz="1200">
                <a:solidFill>
                  <a:schemeClr val="dk1"/>
                </a:solidFill>
                <a:uFill>
                  <a:noFill/>
                </a:uFill>
                <a:hlinkClick r:id="rId3">
                  <a:extLst>
                    <a:ext uri="{A12FA001-AC4F-418D-AE19-62706E023703}">
                      <ahyp:hlinkClr val="tx"/>
                    </a:ext>
                  </a:extLst>
                </a:hlinkClick>
              </a:rPr>
              <a:t>financialindependence</a:t>
            </a:r>
            <a:r>
              <a:rPr lang="en" sz="1200">
                <a:solidFill>
                  <a:schemeClr val="dk1"/>
                </a:solidFill>
              </a:rPr>
              <a:t>. It is by far our largest, coming up to 21.7 GB. It also pulls from r/investing and r/stocks, which we also collected data from using the Reddit API.</a:t>
            </a:r>
            <a:endParaRPr sz="1200">
              <a:solidFill>
                <a:schemeClr val="dk1"/>
              </a:solidFill>
            </a:endParaRPr>
          </a:p>
          <a:p>
            <a:pPr indent="0" lvl="0" marL="0" rtl="0" algn="l">
              <a:spcBef>
                <a:spcPts val="643"/>
              </a:spcBef>
              <a:spcAft>
                <a:spcPts val="0"/>
              </a:spcAft>
              <a:buNone/>
            </a:pPr>
            <a:r>
              <a:rPr lang="en" sz="1200">
                <a:solidFill>
                  <a:schemeClr val="dk1"/>
                </a:solidFill>
              </a:rPr>
              <a:t>Our second source </a:t>
            </a:r>
            <a:r>
              <a:rPr lang="en" sz="1200">
                <a:solidFill>
                  <a:schemeClr val="dk1"/>
                </a:solidFill>
              </a:rPr>
              <a:t>called Sentiment140, which contains a whopping 1.6 million tweets, readily annotated as having positive or negative sentiment. </a:t>
            </a:r>
            <a:endParaRPr sz="1200">
              <a:solidFill>
                <a:schemeClr val="dk1"/>
              </a:solidFill>
            </a:endParaRPr>
          </a:p>
          <a:p>
            <a:pPr indent="0" lvl="0" marL="0" rtl="0" algn="l">
              <a:spcBef>
                <a:spcPts val="643"/>
              </a:spcBef>
              <a:spcAft>
                <a:spcPts val="0"/>
              </a:spcAft>
              <a:buNone/>
            </a:pPr>
            <a:r>
              <a:rPr lang="en" sz="1200">
                <a:solidFill>
                  <a:schemeClr val="dk1"/>
                </a:solidFill>
              </a:rPr>
              <a:t>Next, we have historical data for the VIX volatility index. VIX, often called the "</a:t>
            </a:r>
            <a:r>
              <a:rPr lang="en" sz="1200">
                <a:solidFill>
                  <a:schemeClr val="dk1"/>
                </a:solidFill>
                <a:uFill>
                  <a:noFill/>
                </a:uFill>
                <a:hlinkClick r:id="rId4">
                  <a:extLst>
                    <a:ext uri="{A12FA001-AC4F-418D-AE19-62706E023703}">
                      <ahyp:hlinkClr val="tx"/>
                    </a:ext>
                  </a:extLst>
                </a:hlinkClick>
              </a:rPr>
              <a:t>fear index</a:t>
            </a:r>
            <a:r>
              <a:rPr lang="en" sz="1200">
                <a:solidFill>
                  <a:schemeClr val="dk1"/>
                </a:solidFill>
              </a:rPr>
              <a:t>", </a:t>
            </a:r>
            <a:r>
              <a:rPr lang="en" sz="1200">
                <a:solidFill>
                  <a:schemeClr val="dk1"/>
                </a:solidFill>
              </a:rPr>
              <a:t>measures the stock market's expectation of 30-day forward-looking volatility,</a:t>
            </a:r>
            <a:r>
              <a:rPr lang="en" sz="1200">
                <a:solidFill>
                  <a:schemeClr val="dk1"/>
                </a:solidFill>
              </a:rPr>
              <a:t> A higher VIX indicates greater expected price swings and investor uncertainty, while a lower VIX suggests a more stable market. Even though VIX was introduced in 1993, it can be calculated back to 1990, which is where our dataset begins. </a:t>
            </a:r>
            <a:endParaRPr sz="1200">
              <a:solidFill>
                <a:schemeClr val="dk1"/>
              </a:solidFill>
            </a:endParaRPr>
          </a:p>
          <a:p>
            <a:pPr indent="0" lvl="0" marL="0" rtl="0" algn="l">
              <a:spcBef>
                <a:spcPts val="643"/>
              </a:spcBef>
              <a:spcAft>
                <a:spcPts val="0"/>
              </a:spcAft>
              <a:buNone/>
            </a:pPr>
            <a:r>
              <a:rPr lang="en" sz="1200">
                <a:solidFill>
                  <a:schemeClr val="dk1"/>
                </a:solidFill>
              </a:rPr>
              <a:t>We used APIs to pull from </a:t>
            </a:r>
            <a:r>
              <a:rPr lang="en" sz="1200">
                <a:solidFill>
                  <a:schemeClr val="dk1"/>
                </a:solidFill>
                <a:uFill>
                  <a:noFill/>
                </a:uFill>
                <a:hlinkClick r:id="rId5">
                  <a:extLst>
                    <a:ext uri="{A12FA001-AC4F-418D-AE19-62706E023703}">
                      <ahyp:hlinkClr val="tx"/>
                    </a:ext>
                  </a:extLst>
                </a:hlinkClick>
              </a:rPr>
              <a:t>StockData.org</a:t>
            </a:r>
            <a:r>
              <a:rPr lang="en" sz="1200">
                <a:solidFill>
                  <a:schemeClr val="dk1"/>
                </a:solidFill>
              </a:rPr>
              <a:t> and NewsAPI too. Both sources extract headlines from articles published from major news outlets, with timestamps. </a:t>
            </a:r>
            <a:endParaRPr sz="1200">
              <a:solidFill>
                <a:schemeClr val="dk1"/>
              </a:solidFill>
            </a:endParaRPr>
          </a:p>
          <a:p>
            <a:pPr indent="0" lvl="0" marL="0" rtl="0" algn="l">
              <a:spcBef>
                <a:spcPts val="643"/>
              </a:spcBef>
              <a:spcAft>
                <a:spcPts val="0"/>
              </a:spcAft>
              <a:buNone/>
            </a:pPr>
            <a:r>
              <a:rPr lang="en" sz="1200">
                <a:solidFill>
                  <a:schemeClr val="dk1"/>
                </a:solidFill>
              </a:rPr>
              <a:t>Lastly, we used Y Finance to obtain extensive data related to stock performances. We joined it to our other combined datasets to grow the features to include information about market performance</a:t>
            </a:r>
            <a:endParaRPr b="1"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c7bc4b4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c7bc4b4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Yafi</a:t>
            </a:r>
            <a:endParaRPr b="1"/>
          </a:p>
          <a:p>
            <a:pPr indent="0" lvl="0" marL="0" rtl="0" algn="l">
              <a:spcBef>
                <a:spcPts val="0"/>
              </a:spcBef>
              <a:spcAft>
                <a:spcPts val="0"/>
              </a:spcAft>
              <a:buNone/>
            </a:pPr>
            <a:r>
              <a:rPr lang="en"/>
              <a:t>For our </a:t>
            </a:r>
            <a:r>
              <a:rPr lang="en"/>
              <a:t>Sentiment140</a:t>
            </a:r>
            <a:r>
              <a:rPr lang="en"/>
              <a:t> dataset, we began by removing rows with missing headlines or scores. Next, we split the strings into a list of tokens, so that each word was its own token, and converted them into a vector. IDF was then used to reweight the importance of the words. For our VIX data, we removed unnecessary columns and converted the data into a format that is easier to handle. After that, we performed an inner join with the Sentiment140 dataset with the data as the common column. Lastly, we collected all the headlines into a parquet directory for Spark to use.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Manit</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hyperlink" Target="https://bit.ly/3A1uf1Q"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15"/>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37" name="Google Shape;137;p15"/>
          <p:cNvSpPr/>
          <p:nvPr>
            <p:ph idx="2" type="pic"/>
          </p:nvPr>
        </p:nvSpPr>
        <p:spPr>
          <a:xfrm>
            <a:off x="5643775" y="539500"/>
            <a:ext cx="2787000" cy="4064400"/>
          </a:xfrm>
          <a:prstGeom prst="round2DiagRect">
            <a:avLst>
              <a:gd fmla="val 16667" name="adj1"/>
              <a:gd fmla="val 0" name="adj2"/>
            </a:avLst>
          </a:prstGeom>
          <a:noFill/>
          <a:ln>
            <a:noFill/>
          </a:ln>
        </p:spPr>
      </p:sp>
      <p:pic>
        <p:nvPicPr>
          <p:cNvPr id="138" name="Google Shape;138;p15"/>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139" name="Google Shape;139;p15"/>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140" name="Google Shape;140;p15"/>
          <p:cNvGrpSpPr/>
          <p:nvPr/>
        </p:nvGrpSpPr>
        <p:grpSpPr>
          <a:xfrm>
            <a:off x="0" y="0"/>
            <a:ext cx="5837899" cy="536050"/>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6" name="Google Shape;146;p16"/>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6"/>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6"/>
          <p:cNvSpPr/>
          <p:nvPr>
            <p:ph idx="2" type="pic"/>
          </p:nvPr>
        </p:nvSpPr>
        <p:spPr>
          <a:xfrm>
            <a:off x="713225" y="539500"/>
            <a:ext cx="2801100" cy="4064700"/>
          </a:xfrm>
          <a:prstGeom prst="round2DiagRect">
            <a:avLst>
              <a:gd fmla="val 16667" name="adj1"/>
              <a:gd fmla="val 0" name="adj2"/>
            </a:avLst>
          </a:prstGeom>
          <a:noFill/>
          <a:ln>
            <a:noFill/>
          </a:ln>
        </p:spPr>
      </p:sp>
      <p:sp>
        <p:nvSpPr>
          <p:cNvPr id="149" name="Google Shape;149;p16"/>
          <p:cNvSpPr/>
          <p:nvPr>
            <p:ph idx="3" type="pic"/>
          </p:nvPr>
        </p:nvSpPr>
        <p:spPr>
          <a:xfrm>
            <a:off x="3595575" y="539500"/>
            <a:ext cx="2191200" cy="2328300"/>
          </a:xfrm>
          <a:prstGeom prst="round2DiagRect">
            <a:avLst>
              <a:gd fmla="val 16667" name="adj1"/>
              <a:gd fmla="val 0" name="adj2"/>
            </a:avLst>
          </a:prstGeom>
          <a:noFill/>
          <a:ln>
            <a:noFill/>
          </a:ln>
        </p:spPr>
      </p:sp>
      <p:sp>
        <p:nvSpPr>
          <p:cNvPr id="150" name="Google Shape;150;p16"/>
          <p:cNvSpPr/>
          <p:nvPr>
            <p:ph idx="4" type="pic"/>
          </p:nvPr>
        </p:nvSpPr>
        <p:spPr>
          <a:xfrm>
            <a:off x="3595575" y="2953775"/>
            <a:ext cx="4835100" cy="1650300"/>
          </a:xfrm>
          <a:prstGeom prst="round2DiagRect">
            <a:avLst>
              <a:gd fmla="val 16667" name="adj1"/>
              <a:gd fmla="val 0" name="adj2"/>
            </a:avLst>
          </a:prstGeom>
          <a:noFill/>
          <a:ln>
            <a:noFill/>
          </a:ln>
        </p:spPr>
      </p:sp>
      <p:pic>
        <p:nvPicPr>
          <p:cNvPr id="151" name="Google Shape;151;p16"/>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52" name="Google Shape;152;p16"/>
          <p:cNvGrpSpPr/>
          <p:nvPr/>
        </p:nvGrpSpPr>
        <p:grpSpPr>
          <a:xfrm>
            <a:off x="-1" y="2100"/>
            <a:ext cx="9144001" cy="5141388"/>
            <a:chOff x="-1" y="2100"/>
            <a:chExt cx="9144001" cy="5141388"/>
          </a:xfrm>
        </p:grpSpPr>
        <p:pic>
          <p:nvPicPr>
            <p:cNvPr id="153" name="Google Shape;153;p16"/>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54" name="Google Shape;154;p16"/>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55" name="Google Shape;155;p16"/>
          <p:cNvGrpSpPr/>
          <p:nvPr/>
        </p:nvGrpSpPr>
        <p:grpSpPr>
          <a:xfrm>
            <a:off x="5356527" y="4752250"/>
            <a:ext cx="3785698" cy="388025"/>
            <a:chOff x="5356527" y="4752250"/>
            <a:chExt cx="3785698" cy="388025"/>
          </a:xfrm>
        </p:grpSpPr>
        <p:pic>
          <p:nvPicPr>
            <p:cNvPr id="156" name="Google Shape;156;p16"/>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57" name="Google Shape;157;p16"/>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58" name="Shape 158"/>
        <p:cNvGrpSpPr/>
        <p:nvPr/>
      </p:nvGrpSpPr>
      <p:grpSpPr>
        <a:xfrm>
          <a:off x="0" y="0"/>
          <a:ext cx="0" cy="0"/>
          <a:chOff x="0" y="0"/>
          <a:chExt cx="0" cy="0"/>
        </a:xfrm>
      </p:grpSpPr>
      <p:pic>
        <p:nvPicPr>
          <p:cNvPr id="159" name="Google Shape;159;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0" name="Google Shape;160;p1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1" name="Google Shape;161;p17"/>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62"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p:nvPr>
            <p:ph idx="1" type="body"/>
          </p:nvPr>
        </p:nvSpPr>
        <p:spPr>
          <a:xfrm>
            <a:off x="2145600" y="2101875"/>
            <a:ext cx="4852800" cy="1763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172" name="Google Shape;172;p18"/>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9"/>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9"/>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9"/>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9"/>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0" name="Google Shape;180;p19"/>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1" name="Google Shape;181;p19"/>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82" name="Google Shape;182;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83" name="Google Shape;183;p19"/>
          <p:cNvGrpSpPr/>
          <p:nvPr/>
        </p:nvGrpSpPr>
        <p:grpSpPr>
          <a:xfrm flipH="1">
            <a:off x="2620475" y="0"/>
            <a:ext cx="6523526"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6"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0"/>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0"/>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20"/>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20"/>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6" name="Google Shape;196;p20"/>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5" name="Google Shape;20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21"/>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3" name="Google Shape;213;p21"/>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4" name="Google Shape;214;p21"/>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5" name="Google Shape;215;p21"/>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6" name="Google Shape;216;p21"/>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7" name="Google Shape;217;p21"/>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218" name="Google Shape;218;p21"/>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219" name="Google Shape;219;p21"/>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2" name="Google Shape;222;p22"/>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22"/>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4" name="Google Shape;224;p22"/>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2"/>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6" name="Google Shape;226;p22"/>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22"/>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8" name="Google Shape;228;p22"/>
          <p:cNvGrpSpPr/>
          <p:nvPr/>
        </p:nvGrpSpPr>
        <p:grpSpPr>
          <a:xfrm>
            <a:off x="0" y="0"/>
            <a:ext cx="9149044" cy="5153909"/>
            <a:chOff x="0" y="0"/>
            <a:chExt cx="9149044" cy="5153909"/>
          </a:xfrm>
        </p:grpSpPr>
        <p:grpSp>
          <p:nvGrpSpPr>
            <p:cNvPr id="229" name="Google Shape;229;p22"/>
            <p:cNvGrpSpPr/>
            <p:nvPr/>
          </p:nvGrpSpPr>
          <p:grpSpPr>
            <a:xfrm>
              <a:off x="2633519" y="4796608"/>
              <a:ext cx="6515525" cy="357300"/>
              <a:chOff x="2633519" y="4796608"/>
              <a:chExt cx="6515525" cy="357300"/>
            </a:xfrm>
          </p:grpSpPr>
          <p:pic>
            <p:nvPicPr>
              <p:cNvPr id="230" name="Google Shape;230;p22"/>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31" name="Google Shape;231;p22"/>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32" name="Google Shape;232;p22"/>
            <p:cNvGrpSpPr/>
            <p:nvPr/>
          </p:nvGrpSpPr>
          <p:grpSpPr>
            <a:xfrm>
              <a:off x="0" y="0"/>
              <a:ext cx="6523526" cy="359400"/>
              <a:chOff x="0" y="0"/>
              <a:chExt cx="6523526" cy="359400"/>
            </a:xfrm>
          </p:grpSpPr>
          <p:pic>
            <p:nvPicPr>
              <p:cNvPr id="233" name="Google Shape;233;p22"/>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34" name="Google Shape;234;p22"/>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35" name="Google Shape;235;p22"/>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6" name="Shape 236"/>
        <p:cNvGrpSpPr/>
        <p:nvPr/>
      </p:nvGrpSpPr>
      <p:grpSpPr>
        <a:xfrm>
          <a:off x="0" y="0"/>
          <a:ext cx="0" cy="0"/>
          <a:chOff x="0" y="0"/>
          <a:chExt cx="0" cy="0"/>
        </a:xfrm>
      </p:grpSpPr>
      <p:pic>
        <p:nvPicPr>
          <p:cNvPr id="237" name="Google Shape;237;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8" name="Google Shape;238;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0" y="0"/>
            <a:ext cx="6523526" cy="369900"/>
            <a:chOff x="0" y="0"/>
            <a:chExt cx="6523526" cy="369900"/>
          </a:xfrm>
        </p:grpSpPr>
        <p:pic>
          <p:nvPicPr>
            <p:cNvPr id="240" name="Google Shape;240;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41" name="Google Shape;241;p2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42" name="Google Shape;242;p23"/>
          <p:cNvGrpSpPr/>
          <p:nvPr/>
        </p:nvGrpSpPr>
        <p:grpSpPr>
          <a:xfrm>
            <a:off x="0" y="0"/>
            <a:ext cx="9144000" cy="5143512"/>
            <a:chOff x="0" y="0"/>
            <a:chExt cx="9144000" cy="5143512"/>
          </a:xfrm>
        </p:grpSpPr>
        <p:pic>
          <p:nvPicPr>
            <p:cNvPr id="243" name="Google Shape;243;p2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44" name="Google Shape;244;p2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5"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7" name="Google Shape;247;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8" name="Google Shape;248;p24"/>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49" name="Google Shape;249;p24"/>
          <p:cNvGrpSpPr/>
          <p:nvPr/>
        </p:nvGrpSpPr>
        <p:grpSpPr>
          <a:xfrm flipH="1">
            <a:off x="0" y="0"/>
            <a:ext cx="9144000" cy="5143512"/>
            <a:chOff x="0" y="0"/>
            <a:chExt cx="9144000" cy="5143512"/>
          </a:xfrm>
        </p:grpSpPr>
        <p:pic>
          <p:nvPicPr>
            <p:cNvPr id="250" name="Google Shape;250;p24"/>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51" name="Google Shape;251;p24"/>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4" name="Google Shape;254;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5" name="Google Shape;255;p25"/>
          <p:cNvGrpSpPr/>
          <p:nvPr/>
        </p:nvGrpSpPr>
        <p:grpSpPr>
          <a:xfrm flipH="1">
            <a:off x="2620475" y="0"/>
            <a:ext cx="6523526" cy="369900"/>
            <a:chOff x="0" y="0"/>
            <a:chExt cx="6523526" cy="369900"/>
          </a:xfrm>
        </p:grpSpPr>
        <p:pic>
          <p:nvPicPr>
            <p:cNvPr id="256" name="Google Shape;256;p2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57" name="Google Shape;257;p2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58" name="Google Shape;258;p25"/>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59" name="Google Shape;259;p25"/>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0" name="Shape 260"/>
        <p:cNvGrpSpPr/>
        <p:nvPr/>
      </p:nvGrpSpPr>
      <p:grpSpPr>
        <a:xfrm>
          <a:off x="0" y="0"/>
          <a:ext cx="0" cy="0"/>
          <a:chOff x="0" y="0"/>
          <a:chExt cx="0" cy="0"/>
        </a:xfrm>
      </p:grpSpPr>
      <p:pic>
        <p:nvPicPr>
          <p:cNvPr id="261" name="Google Shape;261;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2" name="Google Shape;262;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63" name="Google Shape;263;p26"/>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64" name="Google Shape;264;p26"/>
          <p:cNvGrpSpPr/>
          <p:nvPr/>
        </p:nvGrpSpPr>
        <p:grpSpPr>
          <a:xfrm>
            <a:off x="0" y="0"/>
            <a:ext cx="3789523" cy="359400"/>
            <a:chOff x="0" y="0"/>
            <a:chExt cx="3789523" cy="359400"/>
          </a:xfrm>
        </p:grpSpPr>
        <p:pic>
          <p:nvPicPr>
            <p:cNvPr id="265" name="Google Shape;265;p26"/>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66" name="Google Shape;266;p26"/>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67" name="Google Shape;267;p26"/>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0" name="Google Shape;270;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1" name="Google Shape;271;p27"/>
          <p:cNvGrpSpPr/>
          <p:nvPr/>
        </p:nvGrpSpPr>
        <p:grpSpPr>
          <a:xfrm flipH="1" rot="10800000">
            <a:off x="5131123" y="0"/>
            <a:ext cx="4012877" cy="359400"/>
            <a:chOff x="5129348" y="4780863"/>
            <a:chExt cx="4012877" cy="359400"/>
          </a:xfrm>
        </p:grpSpPr>
        <p:pic>
          <p:nvPicPr>
            <p:cNvPr id="272" name="Google Shape;272;p27"/>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73" name="Google Shape;273;p27"/>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74" name="Google Shape;274;p27"/>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5" name="Shape 275"/>
        <p:cNvGrpSpPr/>
        <p:nvPr/>
      </p:nvGrpSpPr>
      <p:grpSpPr>
        <a:xfrm>
          <a:off x="0" y="0"/>
          <a:ext cx="0" cy="0"/>
          <a:chOff x="0" y="0"/>
          <a:chExt cx="0" cy="0"/>
        </a:xfrm>
      </p:grpSpPr>
      <p:pic>
        <p:nvPicPr>
          <p:cNvPr id="276" name="Google Shape;276;p2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7" name="Google Shape;27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8" name="Google Shape;278;p28"/>
          <p:cNvGrpSpPr/>
          <p:nvPr/>
        </p:nvGrpSpPr>
        <p:grpSpPr>
          <a:xfrm>
            <a:off x="0" y="12"/>
            <a:ext cx="9144000" cy="5143487"/>
            <a:chOff x="0" y="12"/>
            <a:chExt cx="9144000" cy="5143487"/>
          </a:xfrm>
        </p:grpSpPr>
        <p:pic>
          <p:nvPicPr>
            <p:cNvPr id="279" name="Google Shape;279;p28"/>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80" name="Google Shape;280;p28"/>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81" name="Google Shape;281;p28"/>
          <p:cNvGrpSpPr/>
          <p:nvPr/>
        </p:nvGrpSpPr>
        <p:grpSpPr>
          <a:xfrm rot="10800000">
            <a:off x="0" y="0"/>
            <a:ext cx="4012877" cy="359400"/>
            <a:chOff x="5129346" y="4780863"/>
            <a:chExt cx="4012877" cy="359400"/>
          </a:xfrm>
        </p:grpSpPr>
        <p:pic>
          <p:nvPicPr>
            <p:cNvPr id="282" name="Google Shape;282;p28"/>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83" name="Google Shape;283;p28"/>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pic>
        <p:nvPicPr>
          <p:cNvPr id="285" name="Google Shape;285;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86" name="Google Shape;286;p29"/>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29"/>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29"/>
          <p:cNvSpPr/>
          <p:nvPr>
            <p:ph idx="2" type="pic"/>
          </p:nvPr>
        </p:nvSpPr>
        <p:spPr>
          <a:xfrm>
            <a:off x="713225" y="539550"/>
            <a:ext cx="3072600" cy="4064400"/>
          </a:xfrm>
          <a:prstGeom prst="round2DiagRect">
            <a:avLst>
              <a:gd fmla="val 16667" name="adj1"/>
              <a:gd fmla="val 0" name="adj2"/>
            </a:avLst>
          </a:prstGeom>
          <a:noFill/>
          <a:ln>
            <a:noFill/>
          </a:ln>
        </p:spPr>
      </p:sp>
      <p:grpSp>
        <p:nvGrpSpPr>
          <p:cNvPr id="289" name="Google Shape;289;p29"/>
          <p:cNvGrpSpPr/>
          <p:nvPr/>
        </p:nvGrpSpPr>
        <p:grpSpPr>
          <a:xfrm>
            <a:off x="-6816" y="0"/>
            <a:ext cx="9150952" cy="5153913"/>
            <a:chOff x="-6816" y="0"/>
            <a:chExt cx="9150952" cy="5153913"/>
          </a:xfrm>
        </p:grpSpPr>
        <p:grpSp>
          <p:nvGrpSpPr>
            <p:cNvPr id="290" name="Google Shape;290;p29"/>
            <p:cNvGrpSpPr/>
            <p:nvPr/>
          </p:nvGrpSpPr>
          <p:grpSpPr>
            <a:xfrm flipH="1">
              <a:off x="5354613" y="0"/>
              <a:ext cx="3789523" cy="359400"/>
              <a:chOff x="0" y="0"/>
              <a:chExt cx="3789523" cy="359400"/>
            </a:xfrm>
          </p:grpSpPr>
          <p:pic>
            <p:nvPicPr>
              <p:cNvPr id="291" name="Google Shape;291;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292" name="Google Shape;292;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293" name="Google Shape;293;p29"/>
            <p:cNvGrpSpPr/>
            <p:nvPr/>
          </p:nvGrpSpPr>
          <p:grpSpPr>
            <a:xfrm flipH="1">
              <a:off x="-6816" y="4765888"/>
              <a:ext cx="3785698" cy="388025"/>
              <a:chOff x="5363346" y="4765888"/>
              <a:chExt cx="3785698" cy="388025"/>
            </a:xfrm>
          </p:grpSpPr>
          <p:pic>
            <p:nvPicPr>
              <p:cNvPr id="294" name="Google Shape;294;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295" name="Google Shape;295;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296" name="Google Shape;296;p29"/>
          <p:cNvGrpSpPr/>
          <p:nvPr/>
        </p:nvGrpSpPr>
        <p:grpSpPr>
          <a:xfrm>
            <a:off x="0" y="-11538"/>
            <a:ext cx="9143999" cy="5155025"/>
            <a:chOff x="0" y="-11538"/>
            <a:chExt cx="9143999" cy="5155025"/>
          </a:xfrm>
        </p:grpSpPr>
        <p:pic>
          <p:nvPicPr>
            <p:cNvPr id="297" name="Google Shape;297;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298" name="Google Shape;298;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299" name="Google Shape;299;p29"/>
          <p:cNvSpPr txBox="1"/>
          <p:nvPr/>
        </p:nvSpPr>
        <p:spPr>
          <a:xfrm>
            <a:off x="713224" y="3542325"/>
            <a:ext cx="34254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b="1" lang="en" sz="1000" u="sng">
                <a:solidFill>
                  <a:schemeClr val="dk1"/>
                </a:solidFill>
                <a:latin typeface="Poppins"/>
                <a:ea typeface="Poppins"/>
                <a:cs typeface="Poppins"/>
                <a:sym typeface="Poppins"/>
                <a:hlinkClick r:id="rId9">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0"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 name="Google Shape;34;p4"/>
          <p:cNvGrpSpPr/>
          <p:nvPr/>
        </p:nvGrpSpPr>
        <p:grpSpPr>
          <a:xfrm flipH="1">
            <a:off x="2620475" y="0"/>
            <a:ext cx="6523526" cy="369900"/>
            <a:chOff x="0" y="0"/>
            <a:chExt cx="6523526" cy="369900"/>
          </a:xfrm>
        </p:grpSpPr>
        <p:pic>
          <p:nvPicPr>
            <p:cNvPr id="35" name="Google Shape;35;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6" name="Google Shape;36;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7" name="Google Shape;37;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8" name="Google Shape;38;p4"/>
          <p:cNvPicPr preferRelativeResize="0"/>
          <p:nvPr/>
        </p:nvPicPr>
        <p:blipFill>
          <a:blip r:embed="rId6">
            <a:alphaModFix/>
          </a:blip>
          <a:stretch>
            <a:fillRect/>
          </a:stretch>
        </p:blipFill>
        <p:spPr>
          <a:xfrm>
            <a:off x="7249350" y="3712050"/>
            <a:ext cx="1768001" cy="1350575"/>
          </a:xfrm>
          <a:prstGeom prst="rect">
            <a:avLst/>
          </a:prstGeom>
          <a:noFill/>
          <a:ln>
            <a:noFill/>
          </a:ln>
        </p:spPr>
      </p:pic>
      <p:sp>
        <p:nvSpPr>
          <p:cNvPr id="39" name="Google Shape;39;p4"/>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psu.mediaspace.kaltura.com/media/Sentiment-Driven%20Market%20Volatility%20Index%20Part%201/1_xxnxefy8" TargetMode="External"/><Relationship Id="rId4" Type="http://schemas.openxmlformats.org/officeDocument/2006/relationships/hyperlink" Target="https://psu.mediaspace.kaltura.com/media/Sentiment-Driven+Market+Volatility+Index+Part+2/1_49v5eb3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ctrTitle"/>
          </p:nvPr>
        </p:nvSpPr>
        <p:spPr>
          <a:xfrm>
            <a:off x="972300" y="936915"/>
            <a:ext cx="7199400" cy="23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Sentiment-Driven Market Volatility Index:</a:t>
            </a:r>
            <a:endParaRPr sz="3600"/>
          </a:p>
          <a:p>
            <a:pPr indent="0" lvl="0" marL="0" rtl="0" algn="ctr">
              <a:spcBef>
                <a:spcPts val="0"/>
              </a:spcBef>
              <a:spcAft>
                <a:spcPts val="0"/>
              </a:spcAft>
              <a:buNone/>
            </a:pPr>
            <a:r>
              <a:rPr lang="en" sz="3600"/>
              <a:t>A Big Data Approach to Financial Market Prediction</a:t>
            </a:r>
            <a:endParaRPr sz="3600"/>
          </a:p>
        </p:txBody>
      </p:sp>
      <p:sp>
        <p:nvSpPr>
          <p:cNvPr id="324" name="Google Shape;324;p32"/>
          <p:cNvSpPr txBox="1"/>
          <p:nvPr>
            <p:ph idx="1" type="subTitle"/>
          </p:nvPr>
        </p:nvSpPr>
        <p:spPr>
          <a:xfrm>
            <a:off x="972300" y="3546799"/>
            <a:ext cx="71994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Aviral Bansal, </a:t>
            </a:r>
            <a:r>
              <a:rPr lang="en" sz="1600"/>
              <a:t>Dev Pratap Singh, Darshan Sivarajah, Manit Garg, </a:t>
            </a:r>
            <a:endParaRPr sz="1600"/>
          </a:p>
          <a:p>
            <a:pPr indent="0" lvl="0" marL="0" rtl="0" algn="ctr">
              <a:spcBef>
                <a:spcPts val="0"/>
              </a:spcBef>
              <a:spcAft>
                <a:spcPts val="0"/>
              </a:spcAft>
              <a:buNone/>
            </a:pPr>
            <a:r>
              <a:rPr lang="en" sz="1600"/>
              <a:t>Mohammad Yafi Akhtar, and Harsh Soni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1" title="410_4.jpg"/>
          <p:cNvPicPr preferRelativeResize="0"/>
          <p:nvPr>
            <p:ph idx="2" type="pic"/>
          </p:nvPr>
        </p:nvPicPr>
        <p:blipFill rotWithShape="1">
          <a:blip r:embed="rId3">
            <a:alphaModFix/>
          </a:blip>
          <a:srcRect b="0" l="13202" r="41083" t="0"/>
          <a:stretch/>
        </p:blipFill>
        <p:spPr>
          <a:xfrm>
            <a:off x="5643775" y="539500"/>
            <a:ext cx="2787000" cy="4064400"/>
          </a:xfrm>
          <a:prstGeom prst="round2DiagRect">
            <a:avLst>
              <a:gd fmla="val 50000" name="adj1"/>
              <a:gd fmla="val 0" name="adj2"/>
            </a:avLst>
          </a:prstGeom>
        </p:spPr>
      </p:pic>
      <p:sp>
        <p:nvSpPr>
          <p:cNvPr id="414" name="Google Shape;414;p41"/>
          <p:cNvSpPr txBox="1"/>
          <p:nvPr>
            <p:ph type="title"/>
          </p:nvPr>
        </p:nvSpPr>
        <p:spPr>
          <a:xfrm>
            <a:off x="713225" y="725558"/>
            <a:ext cx="42948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ICDS</a:t>
            </a:r>
            <a:endParaRPr/>
          </a:p>
        </p:txBody>
      </p:sp>
      <p:sp>
        <p:nvSpPr>
          <p:cNvPr id="415" name="Google Shape;415;p41"/>
          <p:cNvSpPr txBox="1"/>
          <p:nvPr>
            <p:ph idx="3" type="subTitle"/>
          </p:nvPr>
        </p:nvSpPr>
        <p:spPr>
          <a:xfrm>
            <a:off x="713225" y="1455701"/>
            <a:ext cx="4294800" cy="31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Infeasible to process our data on local device</a:t>
            </a:r>
            <a:endParaRPr/>
          </a:p>
          <a:p>
            <a:pPr indent="-304800" lvl="0" marL="457200" rtl="0" algn="l">
              <a:spcBef>
                <a:spcPts val="1000"/>
              </a:spcBef>
              <a:spcAft>
                <a:spcPts val="0"/>
              </a:spcAft>
              <a:buSzPts val="1200"/>
              <a:buChar char="-"/>
            </a:pPr>
            <a:r>
              <a:rPr lang="en">
                <a:solidFill>
                  <a:srgbClr val="191919"/>
                </a:solidFill>
              </a:rPr>
              <a:t>30</a:t>
            </a:r>
            <a:r>
              <a:rPr lang="en"/>
              <a:t> GB of data</a:t>
            </a:r>
            <a:endParaRPr/>
          </a:p>
          <a:p>
            <a:pPr indent="-304800" lvl="0" marL="457200" rtl="0" algn="l">
              <a:spcBef>
                <a:spcPts val="0"/>
              </a:spcBef>
              <a:spcAft>
                <a:spcPts val="0"/>
              </a:spcAft>
              <a:buSzPts val="1200"/>
              <a:buChar char="-"/>
            </a:pPr>
            <a:r>
              <a:rPr lang="en"/>
              <a:t>Too computationally expensive</a:t>
            </a:r>
            <a:endParaRPr/>
          </a:p>
          <a:p>
            <a:pPr indent="-304800" lvl="0" marL="457200" rtl="0" algn="l">
              <a:spcBef>
                <a:spcPts val="0"/>
              </a:spcBef>
              <a:spcAft>
                <a:spcPts val="0"/>
              </a:spcAft>
              <a:buSzPts val="1200"/>
              <a:buChar char="-"/>
            </a:pPr>
            <a:r>
              <a:rPr lang="en"/>
              <a:t>Hardware can not handle it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ICDS Roar Collab is an appropriate tool</a:t>
            </a:r>
            <a:endParaRPr/>
          </a:p>
          <a:p>
            <a:pPr indent="-304800" lvl="0" marL="457200" rtl="0" algn="l">
              <a:spcBef>
                <a:spcPts val="1000"/>
              </a:spcBef>
              <a:spcAft>
                <a:spcPts val="0"/>
              </a:spcAft>
              <a:buSzPts val="1200"/>
              <a:buChar char="-"/>
            </a:pPr>
            <a:r>
              <a:rPr lang="en"/>
              <a:t>Greater processing power</a:t>
            </a:r>
            <a:endParaRPr/>
          </a:p>
          <a:p>
            <a:pPr indent="-304800" lvl="0" marL="457200" rtl="0" algn="l">
              <a:spcBef>
                <a:spcPts val="0"/>
              </a:spcBef>
              <a:spcAft>
                <a:spcPts val="0"/>
              </a:spcAft>
              <a:buSzPts val="1200"/>
              <a:buChar char="-"/>
            </a:pPr>
            <a:r>
              <a:rPr lang="en"/>
              <a:t>Resource utilization</a:t>
            </a:r>
            <a:endParaRPr/>
          </a:p>
          <a:p>
            <a:pPr indent="-304800" lvl="0" marL="457200" rtl="0" algn="l">
              <a:spcBef>
                <a:spcPts val="0"/>
              </a:spcBef>
              <a:spcAft>
                <a:spcPts val="0"/>
              </a:spcAft>
              <a:buSzPts val="1200"/>
              <a:buChar char="-"/>
            </a:pPr>
            <a:r>
              <a:rPr lang="en"/>
              <a:t>Parallel processing</a:t>
            </a:r>
            <a:endParaRPr/>
          </a:p>
          <a:p>
            <a:pPr indent="-304800" lvl="0" marL="457200" rtl="0" algn="l">
              <a:spcBef>
                <a:spcPts val="0"/>
              </a:spcBef>
              <a:spcAft>
                <a:spcPts val="0"/>
              </a:spcAft>
              <a:buSzPts val="1200"/>
              <a:buChar char="-"/>
            </a:pPr>
            <a:r>
              <a:rPr lang="en"/>
              <a:t>Scalable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2"/>
          <p:cNvPicPr preferRelativeResize="0"/>
          <p:nvPr/>
        </p:nvPicPr>
        <p:blipFill rotWithShape="1">
          <a:blip r:embed="rId3">
            <a:alphaModFix/>
          </a:blip>
          <a:srcRect b="129" l="0" r="0" t="129"/>
          <a:stretch/>
        </p:blipFill>
        <p:spPr>
          <a:xfrm>
            <a:off x="761326" y="905078"/>
            <a:ext cx="1716695" cy="1307947"/>
          </a:xfrm>
          <a:prstGeom prst="rect">
            <a:avLst/>
          </a:prstGeom>
          <a:noFill/>
          <a:ln>
            <a:noFill/>
          </a:ln>
        </p:spPr>
      </p:pic>
      <p:sp>
        <p:nvSpPr>
          <p:cNvPr id="421" name="Google Shape;421;p42"/>
          <p:cNvSpPr txBox="1"/>
          <p:nvPr>
            <p:ph type="title"/>
          </p:nvPr>
        </p:nvSpPr>
        <p:spPr>
          <a:xfrm>
            <a:off x="407275" y="3094409"/>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422" name="Google Shape;422;p42"/>
          <p:cNvSpPr txBox="1"/>
          <p:nvPr>
            <p:ph idx="2" type="title"/>
          </p:nvPr>
        </p:nvSpPr>
        <p:spPr>
          <a:xfrm>
            <a:off x="2033366" y="1722109"/>
            <a:ext cx="1283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23" name="Google Shape;423;p42" title="410_2.jpg"/>
          <p:cNvPicPr preferRelativeResize="0"/>
          <p:nvPr>
            <p:ph idx="3" type="pic"/>
          </p:nvPr>
        </p:nvPicPr>
        <p:blipFill rotWithShape="1">
          <a:blip r:embed="rId4">
            <a:alphaModFix/>
          </a:blip>
          <a:srcRect b="0" l="40051" r="22214" t="0"/>
          <a:stretch/>
        </p:blipFill>
        <p:spPr>
          <a:xfrm>
            <a:off x="5420200" y="421700"/>
            <a:ext cx="2760600" cy="4064400"/>
          </a:xfrm>
          <a:prstGeom prst="round2DiagRect">
            <a:avLst>
              <a:gd fmla="val 0" name="adj1"/>
              <a:gd fmla="val 50000" name="adj2"/>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429" name="Google Shape;429;p43"/>
          <p:cNvSpPr txBox="1"/>
          <p:nvPr>
            <p:ph idx="2" type="title"/>
          </p:nvPr>
        </p:nvSpPr>
        <p:spPr>
          <a:xfrm>
            <a:off x="720013" y="1557934"/>
            <a:ext cx="738300" cy="738300"/>
          </a:xfrm>
          <a:prstGeom prst="rect">
            <a:avLst/>
          </a:prstGeom>
        </p:spPr>
        <p:txBody>
          <a:bodyPr anchorCtr="0" anchor="ctr" bIns="97150" lIns="97150" spcFirstLastPara="1" rIns="97150" wrap="square" tIns="97150">
            <a:noAutofit/>
          </a:bodyPr>
          <a:lstStyle/>
          <a:p>
            <a:pPr indent="0" lvl="0" marL="0" rtl="0" algn="ctr">
              <a:spcBef>
                <a:spcPts val="0"/>
              </a:spcBef>
              <a:spcAft>
                <a:spcPts val="0"/>
              </a:spcAft>
              <a:buNone/>
            </a:pPr>
            <a:r>
              <a:rPr lang="en" sz="3187"/>
              <a:t>01</a:t>
            </a:r>
            <a:endParaRPr sz="3187"/>
          </a:p>
        </p:txBody>
      </p:sp>
      <p:sp>
        <p:nvSpPr>
          <p:cNvPr id="430" name="Google Shape;430;p43"/>
          <p:cNvSpPr txBox="1"/>
          <p:nvPr>
            <p:ph idx="4" type="title"/>
          </p:nvPr>
        </p:nvSpPr>
        <p:spPr>
          <a:xfrm>
            <a:off x="720000" y="2708260"/>
            <a:ext cx="738300" cy="738300"/>
          </a:xfrm>
          <a:prstGeom prst="rect">
            <a:avLst/>
          </a:prstGeom>
        </p:spPr>
        <p:txBody>
          <a:bodyPr anchorCtr="0" anchor="ctr" bIns="97150" lIns="97150" spcFirstLastPara="1" rIns="97150" wrap="square" tIns="97150">
            <a:noAutofit/>
          </a:bodyPr>
          <a:lstStyle/>
          <a:p>
            <a:pPr indent="0" lvl="0" marL="0" rtl="0" algn="ctr">
              <a:spcBef>
                <a:spcPts val="0"/>
              </a:spcBef>
              <a:spcAft>
                <a:spcPts val="0"/>
              </a:spcAft>
              <a:buNone/>
            </a:pPr>
            <a:r>
              <a:rPr lang="en" sz="3187"/>
              <a:t>02</a:t>
            </a:r>
            <a:endParaRPr sz="3187"/>
          </a:p>
        </p:txBody>
      </p:sp>
      <p:sp>
        <p:nvSpPr>
          <p:cNvPr id="431" name="Google Shape;431;p43"/>
          <p:cNvSpPr txBox="1"/>
          <p:nvPr>
            <p:ph idx="6" type="title"/>
          </p:nvPr>
        </p:nvSpPr>
        <p:spPr>
          <a:xfrm>
            <a:off x="5256865" y="1557935"/>
            <a:ext cx="738300" cy="738300"/>
          </a:xfrm>
          <a:prstGeom prst="rect">
            <a:avLst/>
          </a:prstGeom>
        </p:spPr>
        <p:txBody>
          <a:bodyPr anchorCtr="0" anchor="ctr" bIns="97150" lIns="97150" spcFirstLastPara="1" rIns="97150" wrap="square" tIns="97150">
            <a:noAutofit/>
          </a:bodyPr>
          <a:lstStyle/>
          <a:p>
            <a:pPr indent="0" lvl="0" marL="0" rtl="0" algn="ctr">
              <a:spcBef>
                <a:spcPts val="0"/>
              </a:spcBef>
              <a:spcAft>
                <a:spcPts val="0"/>
              </a:spcAft>
              <a:buNone/>
            </a:pPr>
            <a:r>
              <a:rPr lang="en" sz="3187"/>
              <a:t>04</a:t>
            </a:r>
            <a:endParaRPr sz="3187"/>
          </a:p>
        </p:txBody>
      </p:sp>
      <p:sp>
        <p:nvSpPr>
          <p:cNvPr id="432" name="Google Shape;432;p43"/>
          <p:cNvSpPr txBox="1"/>
          <p:nvPr>
            <p:ph idx="1" type="subTitle"/>
          </p:nvPr>
        </p:nvSpPr>
        <p:spPr>
          <a:xfrm>
            <a:off x="1699552" y="1557925"/>
            <a:ext cx="2430900" cy="738300"/>
          </a:xfrm>
          <a:prstGeom prst="rect">
            <a:avLst/>
          </a:prstGeom>
        </p:spPr>
        <p:txBody>
          <a:bodyPr anchorCtr="0" anchor="ctr" bIns="97150" lIns="97150" spcFirstLastPara="1" rIns="97150" wrap="square" tIns="97150">
            <a:noAutofit/>
          </a:bodyPr>
          <a:lstStyle/>
          <a:p>
            <a:pPr indent="0" lvl="0" marL="0" rtl="0" algn="l">
              <a:spcBef>
                <a:spcPts val="0"/>
              </a:spcBef>
              <a:spcAft>
                <a:spcPts val="0"/>
              </a:spcAft>
              <a:buNone/>
            </a:pPr>
            <a:r>
              <a:rPr lang="en" sz="1912">
                <a:solidFill>
                  <a:srgbClr val="191919"/>
                </a:solidFill>
              </a:rPr>
              <a:t>Choosing Model</a:t>
            </a:r>
            <a:endParaRPr sz="1912">
              <a:solidFill>
                <a:srgbClr val="191919"/>
              </a:solidFill>
            </a:endParaRPr>
          </a:p>
        </p:txBody>
      </p:sp>
      <p:sp>
        <p:nvSpPr>
          <p:cNvPr id="433" name="Google Shape;433;p43"/>
          <p:cNvSpPr txBox="1"/>
          <p:nvPr>
            <p:ph idx="8" type="subTitle"/>
          </p:nvPr>
        </p:nvSpPr>
        <p:spPr>
          <a:xfrm>
            <a:off x="1699552" y="2708255"/>
            <a:ext cx="2430900" cy="738300"/>
          </a:xfrm>
          <a:prstGeom prst="rect">
            <a:avLst/>
          </a:prstGeom>
        </p:spPr>
        <p:txBody>
          <a:bodyPr anchorCtr="0" anchor="ctr" bIns="97150" lIns="97150" spcFirstLastPara="1" rIns="97150" wrap="square" tIns="97150">
            <a:noAutofit/>
          </a:bodyPr>
          <a:lstStyle/>
          <a:p>
            <a:pPr indent="0" lvl="0" marL="0" rtl="0" algn="l">
              <a:spcBef>
                <a:spcPts val="0"/>
              </a:spcBef>
              <a:spcAft>
                <a:spcPts val="0"/>
              </a:spcAft>
              <a:buNone/>
            </a:pPr>
            <a:r>
              <a:rPr lang="en" sz="1912"/>
              <a:t>Creating Pipeline</a:t>
            </a:r>
            <a:endParaRPr sz="1912"/>
          </a:p>
        </p:txBody>
      </p:sp>
      <p:sp>
        <p:nvSpPr>
          <p:cNvPr id="434" name="Google Shape;434;p43"/>
          <p:cNvSpPr txBox="1"/>
          <p:nvPr>
            <p:ph idx="9" type="subTitle"/>
          </p:nvPr>
        </p:nvSpPr>
        <p:spPr>
          <a:xfrm>
            <a:off x="6236403" y="1557933"/>
            <a:ext cx="2430900" cy="738300"/>
          </a:xfrm>
          <a:prstGeom prst="rect">
            <a:avLst/>
          </a:prstGeom>
        </p:spPr>
        <p:txBody>
          <a:bodyPr anchorCtr="0" anchor="ctr" bIns="97150" lIns="97150" spcFirstLastPara="1" rIns="97150" wrap="square" tIns="97150">
            <a:noAutofit/>
          </a:bodyPr>
          <a:lstStyle/>
          <a:p>
            <a:pPr indent="0" lvl="0" marL="0" rtl="0" algn="l">
              <a:spcBef>
                <a:spcPts val="0"/>
              </a:spcBef>
              <a:spcAft>
                <a:spcPts val="0"/>
              </a:spcAft>
              <a:buNone/>
            </a:pPr>
            <a:r>
              <a:rPr lang="en" sz="1912"/>
              <a:t>Evaluating</a:t>
            </a:r>
            <a:endParaRPr sz="1912"/>
          </a:p>
        </p:txBody>
      </p:sp>
      <p:sp>
        <p:nvSpPr>
          <p:cNvPr id="435" name="Google Shape;435;p43"/>
          <p:cNvSpPr txBox="1"/>
          <p:nvPr>
            <p:ph idx="6" type="title"/>
          </p:nvPr>
        </p:nvSpPr>
        <p:spPr>
          <a:xfrm>
            <a:off x="719990" y="3858586"/>
            <a:ext cx="738300" cy="738300"/>
          </a:xfrm>
          <a:prstGeom prst="rect">
            <a:avLst/>
          </a:prstGeom>
        </p:spPr>
        <p:txBody>
          <a:bodyPr anchorCtr="0" anchor="ctr" bIns="97150" lIns="97150" spcFirstLastPara="1" rIns="97150" wrap="square" tIns="97150">
            <a:noAutofit/>
          </a:bodyPr>
          <a:lstStyle/>
          <a:p>
            <a:pPr indent="0" lvl="0" marL="0" rtl="0" algn="ctr">
              <a:spcBef>
                <a:spcPts val="0"/>
              </a:spcBef>
              <a:spcAft>
                <a:spcPts val="0"/>
              </a:spcAft>
              <a:buNone/>
            </a:pPr>
            <a:r>
              <a:rPr lang="en" sz="3187"/>
              <a:t>03</a:t>
            </a:r>
            <a:endParaRPr sz="3187"/>
          </a:p>
        </p:txBody>
      </p:sp>
      <p:sp>
        <p:nvSpPr>
          <p:cNvPr id="436" name="Google Shape;436;p43"/>
          <p:cNvSpPr txBox="1"/>
          <p:nvPr>
            <p:ph idx="9" type="subTitle"/>
          </p:nvPr>
        </p:nvSpPr>
        <p:spPr>
          <a:xfrm>
            <a:off x="1699528" y="3858584"/>
            <a:ext cx="2430900" cy="738300"/>
          </a:xfrm>
          <a:prstGeom prst="rect">
            <a:avLst/>
          </a:prstGeom>
        </p:spPr>
        <p:txBody>
          <a:bodyPr anchorCtr="0" anchor="ctr" bIns="97150" lIns="97150" spcFirstLastPara="1" rIns="97150" wrap="square" tIns="97150">
            <a:noAutofit/>
          </a:bodyPr>
          <a:lstStyle/>
          <a:p>
            <a:pPr indent="0" lvl="0" marL="0" rtl="0" algn="l">
              <a:spcBef>
                <a:spcPts val="0"/>
              </a:spcBef>
              <a:spcAft>
                <a:spcPts val="0"/>
              </a:spcAft>
              <a:buNone/>
            </a:pPr>
            <a:r>
              <a:rPr lang="en" sz="1912"/>
              <a:t>Training</a:t>
            </a:r>
            <a:endParaRPr sz="191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3796413" y="2076750"/>
            <a:ext cx="3249600" cy="104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42" name="Google Shape;442;p44"/>
          <p:cNvSpPr txBox="1"/>
          <p:nvPr>
            <p:ph idx="4294967295" type="title"/>
          </p:nvPr>
        </p:nvSpPr>
        <p:spPr>
          <a:xfrm>
            <a:off x="2452557" y="2023059"/>
            <a:ext cx="1283400" cy="10974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6000"/>
              <a:t>05</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48" name="Google Shape;448;p45" title="vixVdateReal.png"/>
          <p:cNvPicPr preferRelativeResize="0"/>
          <p:nvPr/>
        </p:nvPicPr>
        <p:blipFill>
          <a:blip r:embed="rId3">
            <a:alphaModFix/>
          </a:blip>
          <a:stretch>
            <a:fillRect/>
          </a:stretch>
        </p:blipFill>
        <p:spPr>
          <a:xfrm>
            <a:off x="720000" y="1228137"/>
            <a:ext cx="2701823" cy="1659774"/>
          </a:xfrm>
          <a:prstGeom prst="rect">
            <a:avLst/>
          </a:prstGeom>
          <a:noFill/>
          <a:ln>
            <a:noFill/>
          </a:ln>
        </p:spPr>
      </p:pic>
      <p:pic>
        <p:nvPicPr>
          <p:cNvPr id="449" name="Google Shape;449;p45" title="sentimentVdate.png"/>
          <p:cNvPicPr preferRelativeResize="0"/>
          <p:nvPr/>
        </p:nvPicPr>
        <p:blipFill>
          <a:blip r:embed="rId4">
            <a:alphaModFix/>
          </a:blip>
          <a:stretch>
            <a:fillRect/>
          </a:stretch>
        </p:blipFill>
        <p:spPr>
          <a:xfrm>
            <a:off x="732500" y="3360525"/>
            <a:ext cx="2676836" cy="1612750"/>
          </a:xfrm>
          <a:prstGeom prst="rect">
            <a:avLst/>
          </a:prstGeom>
          <a:noFill/>
          <a:ln>
            <a:noFill/>
          </a:ln>
        </p:spPr>
      </p:pic>
      <p:pic>
        <p:nvPicPr>
          <p:cNvPr id="450" name="Google Shape;450;p45" title="2025-12-05_16-58.png"/>
          <p:cNvPicPr preferRelativeResize="0"/>
          <p:nvPr/>
        </p:nvPicPr>
        <p:blipFill>
          <a:blip r:embed="rId5">
            <a:alphaModFix/>
          </a:blip>
          <a:stretch>
            <a:fillRect/>
          </a:stretch>
        </p:blipFill>
        <p:spPr>
          <a:xfrm>
            <a:off x="5747175" y="1251638"/>
            <a:ext cx="2676826" cy="1612751"/>
          </a:xfrm>
          <a:prstGeom prst="rect">
            <a:avLst/>
          </a:prstGeom>
          <a:noFill/>
          <a:ln>
            <a:noFill/>
          </a:ln>
        </p:spPr>
      </p:pic>
      <p:pic>
        <p:nvPicPr>
          <p:cNvPr id="451" name="Google Shape;451;p45" title="2025-12-06_16-13.png"/>
          <p:cNvPicPr preferRelativeResize="0"/>
          <p:nvPr/>
        </p:nvPicPr>
        <p:blipFill>
          <a:blip r:embed="rId6">
            <a:alphaModFix/>
          </a:blip>
          <a:stretch>
            <a:fillRect/>
          </a:stretch>
        </p:blipFill>
        <p:spPr>
          <a:xfrm>
            <a:off x="5747175" y="3360513"/>
            <a:ext cx="2676826" cy="161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46"/>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457" name="Google Shape;457;p46"/>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58" name="Google Shape;458;p46"/>
          <p:cNvSpPr txBox="1"/>
          <p:nvPr>
            <p:ph idx="2" type="title"/>
          </p:nvPr>
        </p:nvSpPr>
        <p:spPr>
          <a:xfrm>
            <a:off x="5690275" y="1037350"/>
            <a:ext cx="12120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459" name="Google Shape;459;p46" title="410_1.png"/>
          <p:cNvPicPr preferRelativeResize="0"/>
          <p:nvPr>
            <p:ph idx="3" type="pic"/>
          </p:nvPr>
        </p:nvPicPr>
        <p:blipFill rotWithShape="1">
          <a:blip r:embed="rId4">
            <a:alphaModFix/>
          </a:blip>
          <a:srcRect b="0" l="12340" r="42354"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465" name="Google Shape;465;p47"/>
          <p:cNvGrpSpPr/>
          <p:nvPr/>
        </p:nvGrpSpPr>
        <p:grpSpPr>
          <a:xfrm>
            <a:off x="3240127" y="709867"/>
            <a:ext cx="301413" cy="342826"/>
            <a:chOff x="3170695" y="2687294"/>
            <a:chExt cx="331151" cy="376649"/>
          </a:xfrm>
        </p:grpSpPr>
        <p:sp>
          <p:nvSpPr>
            <p:cNvPr id="466" name="Google Shape;466;p47"/>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7"/>
          <p:cNvSpPr txBox="1"/>
          <p:nvPr/>
        </p:nvSpPr>
        <p:spPr>
          <a:xfrm>
            <a:off x="860950" y="1307850"/>
            <a:ext cx="7220100" cy="3438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Our model’s predicted stock prices were about 2 points away from the actual stock prices for the day, corresponding to roughly 10% average error.</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This shows the model can capture the general trend reasonably well, but there is still room to reduce prediction error and improve accuracy.</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For this project, we handled data collection and preprocessing, then built and evaluated prediction models using stock data and APIs, with shared work on modeling and predictions.</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ph type="title"/>
          </p:nvPr>
        </p:nvSpPr>
        <p:spPr>
          <a:xfrm>
            <a:off x="720000" y="1377300"/>
            <a:ext cx="7704000" cy="23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 You for Your Attention</a:t>
            </a:r>
            <a:endParaRPr sz="7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1294775" y="495200"/>
            <a:ext cx="6180000" cy="19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 to our presentation</a:t>
            </a:r>
            <a:endParaRPr/>
          </a:p>
        </p:txBody>
      </p:sp>
      <p:sp>
        <p:nvSpPr>
          <p:cNvPr id="480" name="Google Shape;480;p49"/>
          <p:cNvSpPr txBox="1"/>
          <p:nvPr/>
        </p:nvSpPr>
        <p:spPr>
          <a:xfrm>
            <a:off x="594750" y="2852600"/>
            <a:ext cx="7423500" cy="17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Part 1:- </a:t>
            </a:r>
            <a:r>
              <a:rPr lang="en" sz="1200" u="sng">
                <a:solidFill>
                  <a:schemeClr val="hlink"/>
                </a:solidFill>
                <a:latin typeface="Poppins"/>
                <a:ea typeface="Poppins"/>
                <a:cs typeface="Poppins"/>
                <a:sym typeface="Poppins"/>
                <a:hlinkClick r:id="rId3"/>
              </a:rPr>
              <a:t>https://psu.mediaspace.kaltura.com/media/Sentiment-Driven%20Market%20Volatility%20Index%20Part%201/1_xxnxefy8</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Part 2:- </a:t>
            </a:r>
            <a:r>
              <a:rPr lang="en" sz="1200" u="sng">
                <a:solidFill>
                  <a:schemeClr val="hlink"/>
                </a:solidFill>
                <a:latin typeface="Poppins"/>
                <a:ea typeface="Poppins"/>
                <a:cs typeface="Poppins"/>
                <a:sym typeface="Poppins"/>
                <a:hlinkClick r:id="rId4"/>
              </a:rPr>
              <a:t>https://psu.mediaspace.kaltura.com/media/Sentiment-Driven+Market+Volatility+Index+Part+2/1_49v5eb3c</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0" name="Google Shape;330;p33"/>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1" name="Google Shape;331;p33"/>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2" name="Google Shape;332;p33"/>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3" name="Google Shape;333;p33"/>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34" name="Google Shape;334;p33"/>
          <p:cNvSpPr txBox="1"/>
          <p:nvPr>
            <p:ph idx="6" type="title"/>
          </p:nvPr>
        </p:nvSpPr>
        <p:spPr>
          <a:xfrm>
            <a:off x="37592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5" name="Google Shape;335;p33"/>
          <p:cNvSpPr txBox="1"/>
          <p:nvPr>
            <p:ph idx="7" type="title"/>
          </p:nvPr>
        </p:nvSpPr>
        <p:spPr>
          <a:xfrm>
            <a:off x="46900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36" name="Google Shape;336;p3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337" name="Google Shape;337;p3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a:t>
            </a:r>
            <a:endParaRPr/>
          </a:p>
        </p:txBody>
      </p:sp>
      <p:sp>
        <p:nvSpPr>
          <p:cNvPr id="338" name="Google Shape;338;p3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ICDS</a:t>
            </a:r>
            <a:endParaRPr/>
          </a:p>
        </p:txBody>
      </p:sp>
      <p:sp>
        <p:nvSpPr>
          <p:cNvPr id="339" name="Google Shape;339;p3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40" name="Google Shape;340;p3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1" name="Google Shape;341;p3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42" name="Google Shape;342;p33"/>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4"/>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348" name="Google Shape;348;p34"/>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9" name="Google Shape;349;p34"/>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50" name="Google Shape;350;p34" title="410_2.png"/>
          <p:cNvPicPr preferRelativeResize="0"/>
          <p:nvPr>
            <p:ph idx="3" type="pic"/>
          </p:nvPr>
        </p:nvPicPr>
        <p:blipFill rotWithShape="1">
          <a:blip r:embed="rId4">
            <a:alphaModFix/>
          </a:blip>
          <a:srcRect b="0" l="29623" r="29623"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5" title="410_1.jpg"/>
          <p:cNvPicPr preferRelativeResize="0"/>
          <p:nvPr>
            <p:ph idx="2" type="pic"/>
          </p:nvPr>
        </p:nvPicPr>
        <p:blipFill rotWithShape="1">
          <a:blip r:embed="rId3">
            <a:alphaModFix/>
          </a:blip>
          <a:srcRect b="0" l="25572" r="28713" t="0"/>
          <a:stretch/>
        </p:blipFill>
        <p:spPr>
          <a:xfrm>
            <a:off x="5643775" y="539500"/>
            <a:ext cx="2787000" cy="4064400"/>
          </a:xfrm>
          <a:prstGeom prst="round2DiagRect">
            <a:avLst>
              <a:gd fmla="val 50000" name="adj1"/>
              <a:gd fmla="val 0" name="adj2"/>
            </a:avLst>
          </a:prstGeom>
        </p:spPr>
      </p:pic>
      <p:sp>
        <p:nvSpPr>
          <p:cNvPr id="356" name="Google Shape;356;p35"/>
          <p:cNvSpPr txBox="1"/>
          <p:nvPr>
            <p:ph type="title"/>
          </p:nvPr>
        </p:nvSpPr>
        <p:spPr>
          <a:xfrm>
            <a:off x="713225" y="725558"/>
            <a:ext cx="42948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57" name="Google Shape;357;p35"/>
          <p:cNvSpPr txBox="1"/>
          <p:nvPr>
            <p:ph idx="3" type="subTitle"/>
          </p:nvPr>
        </p:nvSpPr>
        <p:spPr>
          <a:xfrm>
            <a:off x="713225" y="1505832"/>
            <a:ext cx="4294800" cy="31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volatility models rely primarily on </a:t>
            </a:r>
            <a:r>
              <a:rPr lang="en"/>
              <a:t>options</a:t>
            </a:r>
            <a:r>
              <a:rPr lang="en"/>
              <a:t> pricing and historical activity</a:t>
            </a:r>
            <a:endParaRPr/>
          </a:p>
          <a:p>
            <a:pPr indent="-304800" lvl="0" marL="457200" rtl="0" algn="l">
              <a:spcBef>
                <a:spcPts val="1000"/>
              </a:spcBef>
              <a:spcAft>
                <a:spcPts val="0"/>
              </a:spcAft>
              <a:buSzPts val="1200"/>
              <a:buChar char="-"/>
            </a:pPr>
            <a:r>
              <a:rPr lang="en"/>
              <a:t>Doesn’t take into account sentiment-driven changes</a:t>
            </a:r>
            <a:endParaRPr/>
          </a:p>
          <a:p>
            <a:pPr indent="-304800" lvl="0" marL="457200" rtl="0" algn="l">
              <a:spcBef>
                <a:spcPts val="0"/>
              </a:spcBef>
              <a:spcAft>
                <a:spcPts val="0"/>
              </a:spcAft>
              <a:buSzPts val="1200"/>
              <a:buChar char="-"/>
            </a:pPr>
            <a:r>
              <a:rPr lang="en"/>
              <a:t>News, social discourse, and general public opinion shapes the direction of the market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Data </a:t>
            </a:r>
            <a:r>
              <a:rPr lang="en"/>
              <a:t>analytics</a:t>
            </a:r>
            <a:r>
              <a:rPr lang="en"/>
              <a:t> enables us to to c</a:t>
            </a:r>
            <a:r>
              <a:rPr lang="en"/>
              <a:t>orrelate</a:t>
            </a:r>
            <a:r>
              <a:rPr lang="en"/>
              <a:t> public sentiment with market </a:t>
            </a:r>
            <a:r>
              <a:rPr lang="en"/>
              <a:t>volatility</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Aim: to create more </a:t>
            </a:r>
            <a:r>
              <a:rPr lang="en"/>
              <a:t>comprehensive</a:t>
            </a:r>
            <a:r>
              <a:rPr lang="en"/>
              <a:t> volatility prediction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720000" y="108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Motivation</a:t>
            </a:r>
            <a:endParaRPr/>
          </a:p>
        </p:txBody>
      </p:sp>
      <p:sp>
        <p:nvSpPr>
          <p:cNvPr id="363" name="Google Shape;363;p36"/>
          <p:cNvSpPr txBox="1"/>
          <p:nvPr>
            <p:ph idx="2" type="subTitle"/>
          </p:nvPr>
        </p:nvSpPr>
        <p:spPr>
          <a:xfrm>
            <a:off x="2513050" y="2238345"/>
            <a:ext cx="5788500" cy="160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To </a:t>
            </a:r>
            <a:r>
              <a:rPr lang="en" sz="1800">
                <a:solidFill>
                  <a:srgbClr val="000000"/>
                </a:solidFill>
              </a:rPr>
              <a:t>develop</a:t>
            </a:r>
            <a:r>
              <a:rPr lang="en" sz="1800">
                <a:solidFill>
                  <a:srgbClr val="000000"/>
                </a:solidFill>
              </a:rPr>
              <a:t> a large-scale framework that creates a sentiment-driven volatility index that is potentially better than traditional volatility measures.</a:t>
            </a:r>
            <a:endParaRPr sz="1800">
              <a:solidFill>
                <a:srgbClr val="000000"/>
              </a:solidFill>
            </a:endParaRPr>
          </a:p>
          <a:p>
            <a:pPr indent="0" lvl="0" marL="0" rtl="0" algn="l">
              <a:spcBef>
                <a:spcPts val="0"/>
              </a:spcBef>
              <a:spcAft>
                <a:spcPts val="0"/>
              </a:spcAft>
              <a:buNone/>
            </a:pPr>
            <a:r>
              <a:t/>
            </a:r>
            <a:endParaRPr sz="1800"/>
          </a:p>
        </p:txBody>
      </p:sp>
      <p:sp>
        <p:nvSpPr>
          <p:cNvPr id="364" name="Google Shape;364;p36"/>
          <p:cNvSpPr/>
          <p:nvPr/>
        </p:nvSpPr>
        <p:spPr>
          <a:xfrm>
            <a:off x="842450" y="2238339"/>
            <a:ext cx="1374900" cy="1374900"/>
          </a:xfrm>
          <a:prstGeom prst="rect">
            <a:avLst/>
          </a:prstGeom>
          <a:solidFill>
            <a:schemeClr val="lt2"/>
          </a:solidFill>
          <a:ln>
            <a:noFill/>
          </a:ln>
        </p:spPr>
        <p:txBody>
          <a:bodyPr anchorCtr="0" anchor="ctr" bIns="139050" lIns="139050" spcFirstLastPara="1" rIns="139050" wrap="square" tIns="139050">
            <a:noAutofit/>
          </a:bodyPr>
          <a:lstStyle/>
          <a:p>
            <a:pPr indent="0" lvl="0" marL="0" rtl="0" algn="ctr">
              <a:spcBef>
                <a:spcPts val="0"/>
              </a:spcBef>
              <a:spcAft>
                <a:spcPts val="0"/>
              </a:spcAft>
              <a:buNone/>
            </a:pPr>
            <a:r>
              <a:t/>
            </a:r>
            <a:endParaRPr sz="2129">
              <a:latin typeface="Poppins"/>
              <a:ea typeface="Poppins"/>
              <a:cs typeface="Poppins"/>
              <a:sym typeface="Poppins"/>
            </a:endParaRPr>
          </a:p>
        </p:txBody>
      </p:sp>
      <p:grpSp>
        <p:nvGrpSpPr>
          <p:cNvPr id="365" name="Google Shape;365;p36"/>
          <p:cNvGrpSpPr/>
          <p:nvPr/>
        </p:nvGrpSpPr>
        <p:grpSpPr>
          <a:xfrm>
            <a:off x="1209735" y="2455220"/>
            <a:ext cx="640119" cy="640167"/>
            <a:chOff x="4792819" y="2090612"/>
            <a:chExt cx="376762" cy="376791"/>
          </a:xfrm>
        </p:grpSpPr>
        <p:sp>
          <p:nvSpPr>
            <p:cNvPr id="366" name="Google Shape;366;p36"/>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139050" lIns="139050" spcFirstLastPara="1" rIns="139050" wrap="square" tIns="139050">
              <a:noAutofit/>
            </a:bodyPr>
            <a:lstStyle/>
            <a:p>
              <a:pPr indent="0" lvl="0" marL="0" rtl="0" algn="l">
                <a:spcBef>
                  <a:spcPts val="0"/>
                </a:spcBef>
                <a:spcAft>
                  <a:spcPts val="0"/>
                </a:spcAft>
                <a:buNone/>
              </a:pPr>
              <a:r>
                <a:t/>
              </a:r>
              <a:endParaRPr/>
            </a:p>
          </p:txBody>
        </p:sp>
        <p:sp>
          <p:nvSpPr>
            <p:cNvPr id="367" name="Google Shape;367;p36"/>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139050" lIns="139050" spcFirstLastPara="1" rIns="139050" wrap="square" tIns="139050">
              <a:noAutofit/>
            </a:bodyPr>
            <a:lstStyle/>
            <a:p>
              <a:pPr indent="0" lvl="0" marL="0" rtl="0" algn="l">
                <a:spcBef>
                  <a:spcPts val="0"/>
                </a:spcBef>
                <a:spcAft>
                  <a:spcPts val="0"/>
                </a:spcAft>
                <a:buNone/>
              </a:pPr>
              <a:r>
                <a:t/>
              </a:r>
              <a:endParaRPr/>
            </a:p>
          </p:txBody>
        </p:sp>
        <p:sp>
          <p:nvSpPr>
            <p:cNvPr id="368" name="Google Shape;368;p36"/>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139050" lIns="139050" spcFirstLastPara="1" rIns="139050" wrap="square" tIns="139050">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7"/>
          <p:cNvPicPr preferRelativeResize="0"/>
          <p:nvPr/>
        </p:nvPicPr>
        <p:blipFill rotWithShape="1">
          <a:blip r:embed="rId3">
            <a:alphaModFix/>
          </a:blip>
          <a:srcRect b="129" l="0" r="0" t="129"/>
          <a:stretch/>
        </p:blipFill>
        <p:spPr>
          <a:xfrm>
            <a:off x="3931976" y="3136278"/>
            <a:ext cx="1716695" cy="1307947"/>
          </a:xfrm>
          <a:prstGeom prst="rect">
            <a:avLst/>
          </a:prstGeom>
          <a:noFill/>
          <a:ln>
            <a:noFill/>
          </a:ln>
        </p:spPr>
      </p:pic>
      <p:sp>
        <p:nvSpPr>
          <p:cNvPr id="374" name="Google Shape;374;p37"/>
          <p:cNvSpPr txBox="1"/>
          <p:nvPr>
            <p:ph type="title"/>
          </p:nvPr>
        </p:nvSpPr>
        <p:spPr>
          <a:xfrm>
            <a:off x="485563" y="3094409"/>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75" name="Google Shape;375;p37"/>
          <p:cNvSpPr txBox="1"/>
          <p:nvPr>
            <p:ph idx="2" type="title"/>
          </p:nvPr>
        </p:nvSpPr>
        <p:spPr>
          <a:xfrm>
            <a:off x="2033366" y="1722109"/>
            <a:ext cx="1283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376" name="Google Shape;376;p37" title="410_3.png"/>
          <p:cNvPicPr preferRelativeResize="0"/>
          <p:nvPr>
            <p:ph idx="3" type="pic"/>
          </p:nvPr>
        </p:nvPicPr>
        <p:blipFill rotWithShape="1">
          <a:blip r:embed="rId4">
            <a:alphaModFix/>
          </a:blip>
          <a:srcRect b="0" l="30897" r="30897" t="0"/>
          <a:stretch/>
        </p:blipFill>
        <p:spPr>
          <a:xfrm>
            <a:off x="5420200" y="421700"/>
            <a:ext cx="2760600" cy="4064400"/>
          </a:xfrm>
          <a:prstGeom prst="round2DiagRect">
            <a:avLst>
              <a:gd fmla="val 0" name="adj1"/>
              <a:gd fmla="val 50000" name="adj2"/>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576525" y="539500"/>
            <a:ext cx="784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sz="2100">
              <a:solidFill>
                <a:srgbClr val="FF0000"/>
              </a:solidFill>
            </a:endParaRPr>
          </a:p>
        </p:txBody>
      </p:sp>
      <p:sp>
        <p:nvSpPr>
          <p:cNvPr id="382" name="Google Shape;382;p38"/>
          <p:cNvSpPr txBox="1"/>
          <p:nvPr>
            <p:ph idx="1" type="subTitle"/>
          </p:nvPr>
        </p:nvSpPr>
        <p:spPr>
          <a:xfrm>
            <a:off x="2938550" y="1715425"/>
            <a:ext cx="2807100" cy="141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tracks performance of CBOE Volatility Index since the beginning of 1990</a:t>
            </a:r>
            <a:endParaRPr/>
          </a:p>
          <a:p>
            <a:pPr indent="-304800" lvl="0" marL="457200" rtl="0" algn="l">
              <a:spcBef>
                <a:spcPts val="0"/>
              </a:spcBef>
              <a:spcAft>
                <a:spcPts val="0"/>
              </a:spcAft>
              <a:buSzPts val="1200"/>
              <a:buChar char="-"/>
            </a:pPr>
            <a:r>
              <a:rPr lang="en"/>
              <a:t>c</a:t>
            </a:r>
            <a:r>
              <a:rPr lang="en"/>
              <a:t>alled the “fear index”</a:t>
            </a:r>
            <a:endParaRPr/>
          </a:p>
          <a:p>
            <a:pPr indent="-304800" lvl="0" marL="457200" rtl="0" algn="l">
              <a:spcBef>
                <a:spcPts val="0"/>
              </a:spcBef>
              <a:spcAft>
                <a:spcPts val="0"/>
              </a:spcAft>
              <a:buClr>
                <a:srgbClr val="0000FF"/>
              </a:buClr>
              <a:buSzPts val="1200"/>
              <a:buChar char="-"/>
            </a:pPr>
            <a:r>
              <a:rPr lang="en">
                <a:solidFill>
                  <a:srgbClr val="0000FF"/>
                </a:solidFill>
              </a:rPr>
              <a:t>462 KB</a:t>
            </a:r>
            <a:endParaRPr>
              <a:solidFill>
                <a:srgbClr val="0000FF"/>
              </a:solidFill>
            </a:endParaRPr>
          </a:p>
        </p:txBody>
      </p:sp>
      <p:sp>
        <p:nvSpPr>
          <p:cNvPr id="383" name="Google Shape;383;p38"/>
          <p:cNvSpPr txBox="1"/>
          <p:nvPr>
            <p:ph idx="2" type="subTitle"/>
          </p:nvPr>
        </p:nvSpPr>
        <p:spPr>
          <a:xfrm>
            <a:off x="3040099" y="3551699"/>
            <a:ext cx="2604000" cy="1163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extracts info from major news outlets’ articles</a:t>
            </a:r>
            <a:endParaRPr/>
          </a:p>
          <a:p>
            <a:pPr indent="-304800" lvl="0" marL="457200" rtl="0" algn="l">
              <a:spcBef>
                <a:spcPts val="0"/>
              </a:spcBef>
              <a:spcAft>
                <a:spcPts val="0"/>
              </a:spcAft>
              <a:buSzPts val="1200"/>
              <a:buChar char="-"/>
            </a:pPr>
            <a:r>
              <a:rPr lang="en"/>
              <a:t>contains article headlines</a:t>
            </a:r>
            <a:endParaRPr/>
          </a:p>
          <a:p>
            <a:pPr indent="-304800" lvl="0" marL="457200" rtl="0" algn="l">
              <a:spcBef>
                <a:spcPts val="0"/>
              </a:spcBef>
              <a:spcAft>
                <a:spcPts val="0"/>
              </a:spcAft>
              <a:buSzPts val="1200"/>
              <a:buChar char="-"/>
            </a:pPr>
            <a:r>
              <a:rPr lang="en"/>
              <a:t>timestamp for publishing time</a:t>
            </a:r>
            <a:endParaRPr/>
          </a:p>
          <a:p>
            <a:pPr indent="-304800" lvl="0" marL="457200" rtl="0" algn="l">
              <a:spcBef>
                <a:spcPts val="0"/>
              </a:spcBef>
              <a:spcAft>
                <a:spcPts val="0"/>
              </a:spcAft>
              <a:buClr>
                <a:srgbClr val="0000FF"/>
              </a:buClr>
              <a:buSzPts val="1200"/>
              <a:buChar char="-"/>
            </a:pPr>
            <a:r>
              <a:rPr lang="en">
                <a:solidFill>
                  <a:srgbClr val="0000FF"/>
                </a:solidFill>
              </a:rPr>
              <a:t>4.9 MB</a:t>
            </a:r>
            <a:endParaRPr>
              <a:solidFill>
                <a:srgbClr val="0000FF"/>
              </a:solidFill>
            </a:endParaRPr>
          </a:p>
        </p:txBody>
      </p:sp>
      <p:sp>
        <p:nvSpPr>
          <p:cNvPr id="384" name="Google Shape;384;p38"/>
          <p:cNvSpPr txBox="1"/>
          <p:nvPr>
            <p:ph idx="3" type="subTitle"/>
          </p:nvPr>
        </p:nvSpPr>
        <p:spPr>
          <a:xfrm>
            <a:off x="5859425" y="1706863"/>
            <a:ext cx="2604000" cy="1163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contains 1,600,000 tweets extracted using Twitter API</a:t>
            </a:r>
            <a:endParaRPr/>
          </a:p>
          <a:p>
            <a:pPr indent="-304800" lvl="0" marL="457200" rtl="0" algn="l">
              <a:spcBef>
                <a:spcPts val="0"/>
              </a:spcBef>
              <a:spcAft>
                <a:spcPts val="0"/>
              </a:spcAft>
              <a:buSzPts val="1200"/>
              <a:buChar char="-"/>
            </a:pPr>
            <a:r>
              <a:rPr lang="en"/>
              <a:t>annotated; 0 = negative, 4 = positive</a:t>
            </a:r>
            <a:endParaRPr/>
          </a:p>
          <a:p>
            <a:pPr indent="-304800" lvl="0" marL="457200" rtl="0" algn="l">
              <a:spcBef>
                <a:spcPts val="0"/>
              </a:spcBef>
              <a:spcAft>
                <a:spcPts val="0"/>
              </a:spcAft>
              <a:buClr>
                <a:srgbClr val="0000FF"/>
              </a:buClr>
              <a:buSzPts val="1200"/>
              <a:buChar char="-"/>
            </a:pPr>
            <a:r>
              <a:rPr lang="en">
                <a:solidFill>
                  <a:srgbClr val="0000FF"/>
                </a:solidFill>
              </a:rPr>
              <a:t>238.8 MB</a:t>
            </a:r>
            <a:endParaRPr>
              <a:solidFill>
                <a:srgbClr val="0000FF"/>
              </a:solidFill>
            </a:endParaRPr>
          </a:p>
        </p:txBody>
      </p:sp>
      <p:sp>
        <p:nvSpPr>
          <p:cNvPr id="385" name="Google Shape;385;p38"/>
          <p:cNvSpPr txBox="1"/>
          <p:nvPr>
            <p:ph idx="7" type="subTitle"/>
          </p:nvPr>
        </p:nvSpPr>
        <p:spPr>
          <a:xfrm>
            <a:off x="3396075" y="1441323"/>
            <a:ext cx="2478600" cy="3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VIX Historical Data</a:t>
            </a:r>
            <a:endParaRPr/>
          </a:p>
        </p:txBody>
      </p:sp>
      <p:sp>
        <p:nvSpPr>
          <p:cNvPr id="386" name="Google Shape;386;p38"/>
          <p:cNvSpPr txBox="1"/>
          <p:nvPr>
            <p:ph idx="8" type="subTitle"/>
          </p:nvPr>
        </p:nvSpPr>
        <p:spPr>
          <a:xfrm>
            <a:off x="3282555" y="3295663"/>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StockData.org</a:t>
            </a:r>
            <a:endParaRPr/>
          </a:p>
        </p:txBody>
      </p:sp>
      <p:sp>
        <p:nvSpPr>
          <p:cNvPr id="387" name="Google Shape;387;p38"/>
          <p:cNvSpPr txBox="1"/>
          <p:nvPr>
            <p:ph idx="9" type="subTitle"/>
          </p:nvPr>
        </p:nvSpPr>
        <p:spPr>
          <a:xfrm>
            <a:off x="725292" y="1379469"/>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Reddit</a:t>
            </a:r>
            <a:endParaRPr/>
          </a:p>
        </p:txBody>
      </p:sp>
      <p:sp>
        <p:nvSpPr>
          <p:cNvPr id="388" name="Google Shape;388;p38"/>
          <p:cNvSpPr txBox="1"/>
          <p:nvPr>
            <p:ph idx="5" type="subTitle"/>
          </p:nvPr>
        </p:nvSpPr>
        <p:spPr>
          <a:xfrm>
            <a:off x="273869" y="1557573"/>
            <a:ext cx="2550900" cy="1704000"/>
          </a:xfrm>
          <a:prstGeom prst="rect">
            <a:avLst/>
          </a:prstGeom>
        </p:spPr>
        <p:txBody>
          <a:bodyPr anchorCtr="0" anchor="t" bIns="91425" lIns="91425" spcFirstLastPara="1" rIns="91425" wrap="square" tIns="91425">
            <a:noAutofit/>
          </a:bodyPr>
          <a:lstStyle/>
          <a:p>
            <a:pPr indent="-304800" lvl="0" marL="457200" rtl="0" algn="l">
              <a:spcBef>
                <a:spcPts val="643"/>
              </a:spcBef>
              <a:spcAft>
                <a:spcPts val="0"/>
              </a:spcAft>
              <a:buSzPts val="1200"/>
              <a:buChar char="-"/>
            </a:pPr>
            <a:r>
              <a:rPr lang="en"/>
              <a:t>use API to extract posts from r/investing and r/stocks</a:t>
            </a:r>
            <a:endParaRPr/>
          </a:p>
          <a:p>
            <a:pPr indent="-304800" lvl="0" marL="457200" rtl="0" algn="l">
              <a:spcBef>
                <a:spcPts val="0"/>
              </a:spcBef>
              <a:spcAft>
                <a:spcPts val="0"/>
              </a:spcAft>
              <a:buSzPts val="1200"/>
              <a:buChar char="-"/>
            </a:pPr>
            <a:r>
              <a:rPr lang="en"/>
              <a:t>also an existing, large dataset with posts from 14 relevant subreddits</a:t>
            </a:r>
            <a:endParaRPr/>
          </a:p>
          <a:p>
            <a:pPr indent="-304800" lvl="0" marL="457200" rtl="0" algn="l">
              <a:spcBef>
                <a:spcPts val="0"/>
              </a:spcBef>
              <a:spcAft>
                <a:spcPts val="0"/>
              </a:spcAft>
              <a:buClr>
                <a:srgbClr val="0000FF"/>
              </a:buClr>
              <a:buSzPts val="1200"/>
              <a:buChar char="-"/>
            </a:pPr>
            <a:r>
              <a:rPr lang="en">
                <a:solidFill>
                  <a:srgbClr val="0000FF"/>
                </a:solidFill>
              </a:rPr>
              <a:t>21.7 GB</a:t>
            </a:r>
            <a:endParaRPr>
              <a:solidFill>
                <a:srgbClr val="0000FF"/>
              </a:solidFill>
            </a:endParaRPr>
          </a:p>
        </p:txBody>
      </p:sp>
      <p:sp>
        <p:nvSpPr>
          <p:cNvPr id="389" name="Google Shape;389;p38"/>
          <p:cNvSpPr txBox="1"/>
          <p:nvPr>
            <p:ph idx="13" type="subTitle"/>
          </p:nvPr>
        </p:nvSpPr>
        <p:spPr>
          <a:xfrm>
            <a:off x="6100325" y="1379474"/>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Sentiment140</a:t>
            </a:r>
            <a:endParaRPr/>
          </a:p>
        </p:txBody>
      </p:sp>
      <p:sp>
        <p:nvSpPr>
          <p:cNvPr id="390" name="Google Shape;390;p38"/>
          <p:cNvSpPr txBox="1"/>
          <p:nvPr>
            <p:ph idx="3" type="subTitle"/>
          </p:nvPr>
        </p:nvSpPr>
        <p:spPr>
          <a:xfrm>
            <a:off x="5849025" y="3536753"/>
            <a:ext cx="2363100" cy="62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extensive details for stock performances</a:t>
            </a:r>
            <a:endParaRPr/>
          </a:p>
          <a:p>
            <a:pPr indent="0" lvl="0" marL="0" rtl="0" algn="l">
              <a:spcBef>
                <a:spcPts val="0"/>
              </a:spcBef>
              <a:spcAft>
                <a:spcPts val="0"/>
              </a:spcAft>
              <a:buNone/>
            </a:pPr>
            <a:r>
              <a:t/>
            </a:r>
            <a:endParaRPr/>
          </a:p>
        </p:txBody>
      </p:sp>
      <p:sp>
        <p:nvSpPr>
          <p:cNvPr id="391" name="Google Shape;391;p38"/>
          <p:cNvSpPr txBox="1"/>
          <p:nvPr>
            <p:ph idx="13" type="subTitle"/>
          </p:nvPr>
        </p:nvSpPr>
        <p:spPr>
          <a:xfrm>
            <a:off x="6298931" y="3280718"/>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Yahoo Finance</a:t>
            </a:r>
            <a:endParaRPr/>
          </a:p>
        </p:txBody>
      </p:sp>
      <p:sp>
        <p:nvSpPr>
          <p:cNvPr id="392" name="Google Shape;392;p38"/>
          <p:cNvSpPr txBox="1"/>
          <p:nvPr>
            <p:ph idx="1" type="subTitle"/>
          </p:nvPr>
        </p:nvSpPr>
        <p:spPr>
          <a:xfrm>
            <a:off x="276063" y="3528815"/>
            <a:ext cx="2807100" cy="141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extracts articles from major news outlets’</a:t>
            </a:r>
            <a:endParaRPr/>
          </a:p>
          <a:p>
            <a:pPr indent="-304800" lvl="0" marL="457200" rtl="0" algn="l">
              <a:spcBef>
                <a:spcPts val="0"/>
              </a:spcBef>
              <a:spcAft>
                <a:spcPts val="0"/>
              </a:spcAft>
              <a:buSzPts val="1200"/>
              <a:buChar char="-"/>
            </a:pPr>
            <a:r>
              <a:rPr lang="en"/>
              <a:t>contains article headlines</a:t>
            </a:r>
            <a:endParaRPr/>
          </a:p>
          <a:p>
            <a:pPr indent="-304800" lvl="0" marL="457200" rtl="0" algn="l">
              <a:spcBef>
                <a:spcPts val="0"/>
              </a:spcBef>
              <a:spcAft>
                <a:spcPts val="0"/>
              </a:spcAft>
              <a:buSzPts val="1200"/>
              <a:buChar char="-"/>
            </a:pPr>
            <a:r>
              <a:rPr lang="en"/>
              <a:t>timestamp for publishing time</a:t>
            </a:r>
            <a:endParaRPr/>
          </a:p>
          <a:p>
            <a:pPr indent="-304800" lvl="0" marL="457200" rtl="0" algn="l">
              <a:spcBef>
                <a:spcPts val="0"/>
              </a:spcBef>
              <a:spcAft>
                <a:spcPts val="0"/>
              </a:spcAft>
              <a:buSzPts val="1200"/>
              <a:buChar char="-"/>
            </a:pPr>
            <a:r>
              <a:rPr lang="en"/>
              <a:t>identifies source of news</a:t>
            </a:r>
            <a:endParaRPr/>
          </a:p>
          <a:p>
            <a:pPr indent="-304800" lvl="0" marL="457200" rtl="0" algn="l">
              <a:spcBef>
                <a:spcPts val="0"/>
              </a:spcBef>
              <a:spcAft>
                <a:spcPts val="0"/>
              </a:spcAft>
              <a:buClr>
                <a:srgbClr val="0000FF"/>
              </a:buClr>
              <a:buSzPts val="1200"/>
              <a:buChar char="-"/>
            </a:pPr>
            <a:r>
              <a:rPr lang="en">
                <a:solidFill>
                  <a:srgbClr val="0000FF"/>
                </a:solidFill>
              </a:rPr>
              <a:t>375 KB</a:t>
            </a:r>
            <a:endParaRPr>
              <a:solidFill>
                <a:srgbClr val="0000FF"/>
              </a:solidFill>
            </a:endParaRPr>
          </a:p>
        </p:txBody>
      </p:sp>
      <p:sp>
        <p:nvSpPr>
          <p:cNvPr id="393" name="Google Shape;393;p38"/>
          <p:cNvSpPr txBox="1"/>
          <p:nvPr>
            <p:ph idx="7" type="subTitle"/>
          </p:nvPr>
        </p:nvSpPr>
        <p:spPr>
          <a:xfrm>
            <a:off x="714438" y="3295679"/>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394" name="Google Shape;394;p38"/>
          <p:cNvSpPr txBox="1"/>
          <p:nvPr>
            <p:ph idx="3" type="subTitle"/>
          </p:nvPr>
        </p:nvSpPr>
        <p:spPr>
          <a:xfrm>
            <a:off x="6298925" y="4316928"/>
            <a:ext cx="23631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Total d</a:t>
            </a:r>
            <a:r>
              <a:rPr b="1" lang="en">
                <a:solidFill>
                  <a:srgbClr val="0000FF"/>
                </a:solidFill>
              </a:rPr>
              <a:t>ata size: </a:t>
            </a:r>
            <a:endParaRPr b="1">
              <a:solidFill>
                <a:srgbClr val="0000FF"/>
              </a:solidFill>
            </a:endParaRPr>
          </a:p>
          <a:p>
            <a:pPr indent="0" lvl="0" marL="0" rtl="0" algn="l">
              <a:spcBef>
                <a:spcPts val="0"/>
              </a:spcBef>
              <a:spcAft>
                <a:spcPts val="0"/>
              </a:spcAft>
              <a:buNone/>
            </a:pPr>
            <a:r>
              <a:rPr b="1" lang="en">
                <a:solidFill>
                  <a:srgbClr val="0000FF"/>
                </a:solidFill>
              </a:rPr>
              <a:t>29.94 GB</a:t>
            </a:r>
            <a:endParaRPr b="1">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9"/>
          <p:cNvPicPr preferRelativeResize="0"/>
          <p:nvPr/>
        </p:nvPicPr>
        <p:blipFill rotWithShape="1">
          <a:blip r:embed="rId3">
            <a:alphaModFix/>
          </a:blip>
          <a:srcRect b="129" l="0" r="0" t="129"/>
          <a:stretch/>
        </p:blipFill>
        <p:spPr>
          <a:xfrm rot="10800000">
            <a:off x="2440076" y="270878"/>
            <a:ext cx="1716695" cy="1307947"/>
          </a:xfrm>
          <a:prstGeom prst="rect">
            <a:avLst/>
          </a:prstGeom>
          <a:noFill/>
          <a:ln>
            <a:noFill/>
          </a:ln>
        </p:spPr>
      </p:pic>
      <p:pic>
        <p:nvPicPr>
          <p:cNvPr id="400" name="Google Shape;400;p39" title="410_1.jpg"/>
          <p:cNvPicPr preferRelativeResize="0"/>
          <p:nvPr>
            <p:ph idx="3" type="pic"/>
          </p:nvPr>
        </p:nvPicPr>
        <p:blipFill rotWithShape="1">
          <a:blip r:embed="rId4">
            <a:alphaModFix/>
          </a:blip>
          <a:srcRect b="0" l="25469" r="23590" t="0"/>
          <a:stretch/>
        </p:blipFill>
        <p:spPr>
          <a:xfrm>
            <a:off x="713225" y="539500"/>
            <a:ext cx="2760600" cy="4064400"/>
          </a:xfrm>
          <a:prstGeom prst="round2DiagRect">
            <a:avLst>
              <a:gd fmla="val 0" name="adj1"/>
              <a:gd fmla="val 50000" name="adj2"/>
            </a:avLst>
          </a:prstGeom>
        </p:spPr>
      </p:pic>
      <p:sp>
        <p:nvSpPr>
          <p:cNvPr id="401" name="Google Shape;401;p39"/>
          <p:cNvSpPr txBox="1"/>
          <p:nvPr>
            <p:ph idx="4294967295" type="subTitle"/>
          </p:nvPr>
        </p:nvSpPr>
        <p:spPr>
          <a:xfrm>
            <a:off x="4394500" y="1098015"/>
            <a:ext cx="4593600" cy="320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a:t>First, we </a:t>
            </a:r>
            <a:r>
              <a:rPr lang="en"/>
              <a:t>processed</a:t>
            </a:r>
            <a:r>
              <a:rPr lang="en"/>
              <a:t> sentiment140:</a:t>
            </a:r>
            <a:endParaRPr/>
          </a:p>
          <a:p>
            <a:pPr indent="-304800" lvl="1" marL="914400" rtl="0" algn="l">
              <a:spcBef>
                <a:spcPts val="0"/>
              </a:spcBef>
              <a:spcAft>
                <a:spcPts val="0"/>
              </a:spcAft>
              <a:buSzPts val="1200"/>
              <a:buAutoNum type="alphaLcParenR"/>
            </a:pPr>
            <a:r>
              <a:rPr lang="en"/>
              <a:t>filtered out rows with missing headlines and/or scores</a:t>
            </a:r>
            <a:endParaRPr/>
          </a:p>
          <a:p>
            <a:pPr indent="-304800" lvl="1" marL="914400" rtl="0" algn="l">
              <a:spcBef>
                <a:spcPts val="0"/>
              </a:spcBef>
              <a:spcAft>
                <a:spcPts val="0"/>
              </a:spcAft>
              <a:buSzPts val="1200"/>
              <a:buAutoNum type="alphaLcParenR"/>
            </a:pPr>
            <a:r>
              <a:rPr lang="en"/>
              <a:t>s</a:t>
            </a:r>
            <a:r>
              <a:rPr lang="en"/>
              <a:t>plit</a:t>
            </a:r>
            <a:r>
              <a:rPr lang="en"/>
              <a:t> the strings into a list of tokens</a:t>
            </a:r>
            <a:endParaRPr/>
          </a:p>
          <a:p>
            <a:pPr indent="-304800" lvl="1" marL="914400" rtl="0" algn="l">
              <a:spcBef>
                <a:spcPts val="0"/>
              </a:spcBef>
              <a:spcAft>
                <a:spcPts val="0"/>
              </a:spcAft>
              <a:buSzPts val="1200"/>
              <a:buAutoNum type="alphaLcParenR"/>
            </a:pPr>
            <a:r>
              <a:rPr lang="en"/>
              <a:t>converted these token into a vector</a:t>
            </a:r>
            <a:endParaRPr/>
          </a:p>
          <a:p>
            <a:pPr indent="-304800" lvl="1" marL="914400" rtl="0" algn="l">
              <a:spcBef>
                <a:spcPts val="0"/>
              </a:spcBef>
              <a:spcAft>
                <a:spcPts val="0"/>
              </a:spcAft>
              <a:buSzPts val="1200"/>
              <a:buAutoNum type="alphaLcParenR"/>
            </a:pPr>
            <a:r>
              <a:rPr lang="en"/>
              <a:t>used IDF to reweight the importance of the words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arenR"/>
            </a:pPr>
            <a:r>
              <a:rPr lang="en"/>
              <a:t>Next, we processed VIX historical data</a:t>
            </a:r>
            <a:endParaRPr/>
          </a:p>
          <a:p>
            <a:pPr indent="-304800" lvl="1" marL="914400" rtl="0" algn="l">
              <a:spcBef>
                <a:spcPts val="0"/>
              </a:spcBef>
              <a:spcAft>
                <a:spcPts val="0"/>
              </a:spcAft>
              <a:buSzPts val="1200"/>
              <a:buAutoNum type="alphaLcParenR"/>
            </a:pPr>
            <a:r>
              <a:rPr lang="en"/>
              <a:t>filtered out the close and date columns, as that is all that we would need</a:t>
            </a:r>
            <a:endParaRPr/>
          </a:p>
          <a:p>
            <a:pPr indent="-304800" lvl="1" marL="914400" rtl="0" algn="l">
              <a:spcBef>
                <a:spcPts val="0"/>
              </a:spcBef>
              <a:spcAft>
                <a:spcPts val="0"/>
              </a:spcAft>
              <a:buSzPts val="1200"/>
              <a:buAutoNum type="alphaLcParenR"/>
            </a:pPr>
            <a:r>
              <a:rPr lang="en"/>
              <a:t>converted the date into a format that we could use</a:t>
            </a:r>
            <a:endParaRPr/>
          </a:p>
          <a:p>
            <a:pPr indent="-304800" lvl="1" marL="914400" rtl="0" algn="l">
              <a:spcBef>
                <a:spcPts val="0"/>
              </a:spcBef>
              <a:spcAft>
                <a:spcPts val="0"/>
              </a:spcAft>
              <a:buSzPts val="1200"/>
              <a:buAutoNum type="alphaLcParenR"/>
            </a:pPr>
            <a:r>
              <a:rPr lang="en"/>
              <a:t>inner joined this data set with the previous one, using date as our common </a:t>
            </a:r>
            <a:r>
              <a:rPr lang="en"/>
              <a:t>column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arenR"/>
            </a:pPr>
            <a:r>
              <a:rPr lang="en"/>
              <a:t>Lastly, we collected all the headlines into a parquet directory for Spark to 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2" name="Google Shape;402;p39"/>
          <p:cNvSpPr txBox="1"/>
          <p:nvPr>
            <p:ph type="title"/>
          </p:nvPr>
        </p:nvSpPr>
        <p:spPr>
          <a:xfrm>
            <a:off x="4394500" y="384300"/>
            <a:ext cx="42948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0"/>
          <p:cNvSpPr txBox="1"/>
          <p:nvPr>
            <p:ph type="title"/>
          </p:nvPr>
        </p:nvSpPr>
        <p:spPr>
          <a:xfrm>
            <a:off x="4566273" y="2076750"/>
            <a:ext cx="2062200" cy="104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ICDS</a:t>
            </a:r>
            <a:endParaRPr/>
          </a:p>
        </p:txBody>
      </p:sp>
      <p:sp>
        <p:nvSpPr>
          <p:cNvPr id="408" name="Google Shape;408;p40"/>
          <p:cNvSpPr txBox="1"/>
          <p:nvPr>
            <p:ph idx="4294967295" type="title"/>
          </p:nvPr>
        </p:nvSpPr>
        <p:spPr>
          <a:xfrm>
            <a:off x="3157177" y="2023059"/>
            <a:ext cx="1283400" cy="10974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6000"/>
              <a:t>03</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